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9" r:id="rId9"/>
    <p:sldId id="270" r:id="rId10"/>
    <p:sldId id="267" r:id="rId11"/>
    <p:sldId id="264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65" r:id="rId22"/>
    <p:sldId id="268" r:id="rId23"/>
    <p:sldId id="282" r:id="rId24"/>
    <p:sldId id="283" r:id="rId25"/>
    <p:sldId id="285" r:id="rId26"/>
    <p:sldId id="284" r:id="rId27"/>
    <p:sldId id="286" r:id="rId28"/>
    <p:sldId id="263" r:id="rId29"/>
    <p:sldId id="288" r:id="rId30"/>
    <p:sldId id="289" r:id="rId31"/>
    <p:sldId id="291" r:id="rId32"/>
    <p:sldId id="292" r:id="rId33"/>
    <p:sldId id="294" r:id="rId34"/>
    <p:sldId id="293" r:id="rId35"/>
    <p:sldId id="295" r:id="rId36"/>
    <p:sldId id="296" r:id="rId37"/>
    <p:sldId id="297" r:id="rId38"/>
    <p:sldId id="298" r:id="rId39"/>
    <p:sldId id="301" r:id="rId40"/>
    <p:sldId id="302" r:id="rId41"/>
    <p:sldId id="304" r:id="rId42"/>
    <p:sldId id="305" r:id="rId43"/>
    <p:sldId id="303" r:id="rId44"/>
    <p:sldId id="306" r:id="rId45"/>
    <p:sldId id="287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01" d="100"/>
          <a:sy n="101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C6E1-C2BC-4ADD-B863-8197ED398393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53B-EA2C-4CC6-BBF3-260929E0C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58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C6E1-C2BC-4ADD-B863-8197ED398393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53B-EA2C-4CC6-BBF3-260929E0C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7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C6E1-C2BC-4ADD-B863-8197ED398393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53B-EA2C-4CC6-BBF3-260929E0C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13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C6E1-C2BC-4ADD-B863-8197ED398393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53B-EA2C-4CC6-BBF3-260929E0C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7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C6E1-C2BC-4ADD-B863-8197ED398393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53B-EA2C-4CC6-BBF3-260929E0C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09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C6E1-C2BC-4ADD-B863-8197ED398393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53B-EA2C-4CC6-BBF3-260929E0C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40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C6E1-C2BC-4ADD-B863-8197ED398393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53B-EA2C-4CC6-BBF3-260929E0C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31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C6E1-C2BC-4ADD-B863-8197ED398393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53B-EA2C-4CC6-BBF3-260929E0C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96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C6E1-C2BC-4ADD-B863-8197ED398393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53B-EA2C-4CC6-BBF3-260929E0C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00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C6E1-C2BC-4ADD-B863-8197ED398393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53B-EA2C-4CC6-BBF3-260929E0C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930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C6E1-C2BC-4ADD-B863-8197ED398393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153B-EA2C-4CC6-BBF3-260929E0C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2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C6E1-C2BC-4ADD-B863-8197ED398393}" type="datetimeFigureOut">
              <a:rPr lang="it-IT" smtClean="0"/>
              <a:t>06/12/2019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4153B-EA2C-4CC6-BBF3-260929E0C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48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 potenze del binomio e il Triangolo di Tartaglia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39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5360" y="548680"/>
            <a:ext cx="517192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Vale anche la pena di sottolineare che: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675033"/>
              </p:ext>
            </p:extLst>
          </p:nvPr>
        </p:nvGraphicFramePr>
        <p:xfrm>
          <a:off x="1674194" y="1536569"/>
          <a:ext cx="8859324" cy="2348106"/>
        </p:xfrm>
        <a:graphic>
          <a:graphicData uri="http://schemas.openxmlformats.org/drawingml/2006/table">
            <a:tbl>
              <a:tblPr firstRow="1" firstCol="1" bandRow="1"/>
              <a:tblGrid>
                <a:gridCol w="2555488"/>
                <a:gridCol w="3210560"/>
                <a:gridCol w="3093276"/>
              </a:tblGrid>
              <a:tr h="390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Livello</a:t>
                      </a:r>
                      <a:endParaRPr lang="it-IT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Numero degli elementi</a:t>
                      </a:r>
                      <a:endParaRPr lang="it-IT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Somma degli elementi</a:t>
                      </a:r>
                      <a:endParaRPr lang="it-IT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= 2</a:t>
                      </a:r>
                      <a:r>
                        <a:rPr lang="it-IT" sz="2400" baseline="30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it-IT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= 2</a:t>
                      </a:r>
                      <a:r>
                        <a:rPr lang="it-IT" sz="2400" baseline="30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it-IT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= 2</a:t>
                      </a:r>
                      <a:r>
                        <a:rPr lang="it-IT" sz="2400" baseline="30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it-IT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= 2</a:t>
                      </a:r>
                      <a:r>
                        <a:rPr lang="it-IT" sz="24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it-IT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= 2</a:t>
                      </a:r>
                      <a:r>
                        <a:rPr lang="it-IT" sz="2400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it-IT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335360" y="4149080"/>
            <a:ext cx="1080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spc="20" dirty="0">
                <a:ea typeface="Times New Roman" panose="02020603050405020304" pitchFamily="18" charset="0"/>
              </a:rPr>
              <a:t>e che quindi: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Garamond" panose="02020404030301010803" pitchFamily="18" charset="0"/>
              <a:buChar char="-"/>
            </a:pPr>
            <a:r>
              <a:rPr lang="it-IT" sz="2400" spc="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il numero degli elementi </a:t>
            </a:r>
            <a:r>
              <a:rPr lang="it-IT" sz="2400" spc="2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2400" spc="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ciascun livello fornisce la successione dei numeri naturali</a:t>
            </a:r>
            <a:endParaRPr lang="it-IT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400" spc="20" dirty="0" smtClean="0">
                <a:ea typeface="Times New Roman" panose="02020603050405020304" pitchFamily="18" charset="0"/>
              </a:rPr>
              <a:t>-   la </a:t>
            </a:r>
            <a:r>
              <a:rPr lang="it-IT" sz="2400" spc="20" dirty="0">
                <a:ea typeface="Times New Roman" panose="02020603050405020304" pitchFamily="18" charset="0"/>
              </a:rPr>
              <a:t>somma dei numeri dell’</a:t>
            </a:r>
            <a:r>
              <a:rPr lang="it-IT" sz="2400" i="1" spc="20" dirty="0">
                <a:ea typeface="Times New Roman" panose="02020603050405020304" pitchFamily="18" charset="0"/>
              </a:rPr>
              <a:t>n</a:t>
            </a:r>
            <a:r>
              <a:rPr lang="it-IT" sz="2400" spc="20" dirty="0">
                <a:ea typeface="Times New Roman" panose="02020603050405020304" pitchFamily="18" charset="0"/>
              </a:rPr>
              <a:t>-esimo livello è 2</a:t>
            </a:r>
            <a:r>
              <a:rPr lang="it-IT" sz="2400" spc="20" baseline="30000" dirty="0">
                <a:ea typeface="Times New Roman" panose="02020603050405020304" pitchFamily="18" charset="0"/>
              </a:rPr>
              <a:t>n – 1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137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E se si volessero calcolare </a:t>
            </a:r>
            <a:br>
              <a:rPr lang="it-IT" dirty="0" smtClean="0"/>
            </a:br>
            <a:r>
              <a:rPr lang="it-IT" dirty="0" smtClean="0"/>
              <a:t>le potenze del trinomio?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28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/>
              <a:t>Tetraedro di Tartaglia</a:t>
            </a:r>
            <a:br>
              <a:rPr lang="it-IT" dirty="0"/>
            </a:br>
            <a:r>
              <a:rPr lang="it-IT" dirty="0" smtClean="0"/>
              <a:t>e le potenze del trinomio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75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65229" y="548680"/>
            <a:ext cx="1007725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Il vertice del tetraedro sarà occupato dal numero 1. Per poter costruire i coefficienti del secondo livello, dobbiamo immaginare l’1 iniziale immerso in una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tassellazione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del piano costituita di zeri, al modo seguente:</a:t>
            </a:r>
          </a:p>
        </p:txBody>
      </p:sp>
      <p:pic>
        <p:nvPicPr>
          <p:cNvPr id="2049" name="Immagin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32" y="2785620"/>
            <a:ext cx="361904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1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29" y="1984343"/>
            <a:ext cx="3582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magin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82" y="1984343"/>
            <a:ext cx="3618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65229" y="565310"/>
            <a:ext cx="104637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e sommare gli elementi dei "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triangolini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" con il vertice in basso evidenziati in figura.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1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65229" y="553949"/>
            <a:ext cx="9182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Si ottiene così il secondo livello del tetraedro che contiene tre elementi.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097" name="Immagin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17" y="1505063"/>
            <a:ext cx="618352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65229" y="5594512"/>
            <a:ext cx="1009610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>
                <a:ea typeface="Times New Roman" panose="02020603050405020304" pitchFamily="18" charset="0"/>
              </a:rPr>
              <a:t>Si osserva che il numero 3 è il secondo numero triangolare.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0013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4" y="1989743"/>
            <a:ext cx="5139447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85" y="1989743"/>
            <a:ext cx="5128024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55802" y="553950"/>
            <a:ext cx="4804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Procedendo con la stessa strategia, 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55802" y="5613038"/>
            <a:ext cx="4855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si ottiene il terzo livello del tetraedro: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2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Immagin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772" y="582264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8219" y="4182264"/>
            <a:ext cx="1076540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dove è facile riconoscere che gli elementi diversi da zero si dispongono a formare il numero triangolare 6 e che ciascun lato del triangolo che costituisce il terzo livello del tetraedro si compone dei numeri   1  2  1   che compongono il terzo livello del Triangolo di Tartaglia.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1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145" name="Immagine 1073741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34" y="1087514"/>
            <a:ext cx="4484762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9364" y="4205946"/>
            <a:ext cx="1150070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>
                <a:ea typeface="Times New Roman" panose="02020603050405020304" pitchFamily="18" charset="0"/>
              </a:rPr>
              <a:t>S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 osserva che gli elementi diversi da zero del quarto livello sono disposti a formare il numero triangolare 10 e che ciascun lato del triangolo che costituisce il quarto livello del tetraedro si compone dei numeri   1  3  3  1   che compongono il quarto livello del Triangolo di Tartaglia.</a:t>
            </a:r>
            <a:endParaRPr kumimoji="0" lang="it-IT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39364" y="567418"/>
            <a:ext cx="552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In modo analogo si ottiene il quarto livello: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164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1500" y="563374"/>
            <a:ext cx="4922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Il quinto livello risulta così costituito: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193" name="Immagine 10737418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19" y="1073319"/>
            <a:ext cx="508123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1500" y="4361600"/>
            <a:ext cx="1154627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Si osserva che gli elementi diversi da zero del quinto livello sono disposti a formare il numero triangolare 15 e che ciascun lato del triangolo che costituisce il quinto livello del tetraedro si compone dei numeri   1  4  6  4  1   che compongono il quinto livello del Triangolo di Tartaglia.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51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55440" y="1268760"/>
            <a:ext cx="10081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spc="20" dirty="0">
                <a:ea typeface="Times New Roman" panose="02020603050405020304" pitchFamily="18" charset="0"/>
              </a:rPr>
              <a:t>Indicate con </a:t>
            </a:r>
            <a:r>
              <a:rPr lang="it-IT" sz="2400" i="1" spc="20" dirty="0">
                <a:ea typeface="Times New Roman" panose="02020603050405020304" pitchFamily="18" charset="0"/>
              </a:rPr>
              <a:t>a</a:t>
            </a:r>
            <a:r>
              <a:rPr lang="it-IT" sz="2400" spc="20" dirty="0">
                <a:ea typeface="Times New Roman" panose="02020603050405020304" pitchFamily="18" charset="0"/>
              </a:rPr>
              <a:t>, </a:t>
            </a:r>
            <a:r>
              <a:rPr lang="it-IT" sz="2400" i="1" spc="20" dirty="0">
                <a:ea typeface="Times New Roman" panose="02020603050405020304" pitchFamily="18" charset="0"/>
              </a:rPr>
              <a:t>b</a:t>
            </a:r>
            <a:r>
              <a:rPr lang="it-IT" sz="2400" spc="20" dirty="0">
                <a:ea typeface="Times New Roman" panose="02020603050405020304" pitchFamily="18" charset="0"/>
              </a:rPr>
              <a:t>, </a:t>
            </a:r>
            <a:r>
              <a:rPr lang="it-IT" sz="2400" i="1" spc="20" dirty="0">
                <a:ea typeface="Times New Roman" panose="02020603050405020304" pitchFamily="18" charset="0"/>
              </a:rPr>
              <a:t>c</a:t>
            </a:r>
            <a:r>
              <a:rPr lang="it-IT" sz="2400" spc="20" dirty="0">
                <a:ea typeface="Times New Roman" panose="02020603050405020304" pitchFamily="18" charset="0"/>
              </a:rPr>
              <a:t> le tre semirette non complanari che delimitano il tetraedro, facciamo corrispondere al vertice della figura il numero 1 e disponiamo gli altri livelli numerici individuati al modo seguente: </a:t>
            </a:r>
          </a:p>
        </p:txBody>
      </p:sp>
    </p:spTree>
    <p:extLst>
      <p:ext uri="{BB962C8B-B14F-4D97-AF65-F5344CB8AC3E}">
        <p14:creationId xmlns:p14="http://schemas.microsoft.com/office/powerpoint/2010/main" val="7518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36" y="0"/>
            <a:ext cx="862854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0040" y="569267"/>
            <a:ext cx="6193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La seguente tabella permette di osservare che: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2049" name="Immagin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495098"/>
            <a:ext cx="1089151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0040" y="4479265"/>
            <a:ext cx="115214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 Unicode MS" panose="020B0604020202020204" pitchFamily="34" charset="-128"/>
              </a:rPr>
              <a:t>il numero degli elementi diversi da zero di ciascun livello fornisce la successione dei numeri triangolari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la somma dei numeri dell’n-esimo livello è 3</a:t>
            </a:r>
            <a:r>
              <a:rPr kumimoji="0" lang="it-IT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 – 1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43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35960" y="146167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smtClean="0"/>
              <a:t>Sappiamo che lo sviluppo del quadrato del trinomio è:</a:t>
            </a:r>
          </a:p>
          <a:p>
            <a:pPr>
              <a:lnSpc>
                <a:spcPct val="150000"/>
              </a:lnSpc>
            </a:pPr>
            <a:endParaRPr lang="it-IT" sz="1200" dirty="0"/>
          </a:p>
          <a:p>
            <a:pPr algn="ctr">
              <a:lnSpc>
                <a:spcPct val="150000"/>
              </a:lnSpc>
            </a:pPr>
            <a:r>
              <a:rPr lang="it-IT" sz="2400" dirty="0"/>
              <a:t>(a + b + c)</a:t>
            </a:r>
            <a:r>
              <a:rPr lang="it-IT" sz="2400" baseline="30000" dirty="0"/>
              <a:t>2</a:t>
            </a:r>
            <a:r>
              <a:rPr lang="it-IT" sz="2400" dirty="0"/>
              <a:t> = a</a:t>
            </a:r>
            <a:r>
              <a:rPr lang="it-IT" sz="2400" baseline="30000" dirty="0"/>
              <a:t>2</a:t>
            </a:r>
            <a:r>
              <a:rPr lang="it-IT" sz="2400" dirty="0"/>
              <a:t> + b</a:t>
            </a:r>
            <a:r>
              <a:rPr lang="it-IT" sz="2400" baseline="30000" dirty="0"/>
              <a:t>2</a:t>
            </a:r>
            <a:r>
              <a:rPr lang="it-IT" sz="2400" dirty="0"/>
              <a:t> + c</a:t>
            </a:r>
            <a:r>
              <a:rPr lang="it-IT" sz="2400" baseline="30000" dirty="0"/>
              <a:t>2</a:t>
            </a:r>
            <a:r>
              <a:rPr lang="it-IT" sz="2400" dirty="0"/>
              <a:t> + 2ab + 2ac + 2bc </a:t>
            </a:r>
            <a:endParaRPr lang="it-IT" sz="2400" dirty="0" smtClean="0"/>
          </a:p>
          <a:p>
            <a:pPr>
              <a:lnSpc>
                <a:spcPct val="150000"/>
              </a:lnSpc>
            </a:pPr>
            <a:endParaRPr lang="it-IT" sz="1200" dirty="0" smtClean="0"/>
          </a:p>
          <a:p>
            <a:pPr>
              <a:lnSpc>
                <a:spcPct val="150000"/>
              </a:lnSpc>
            </a:pPr>
            <a:r>
              <a:rPr lang="it-IT" sz="2400" dirty="0" smtClean="0"/>
              <a:t>in </a:t>
            </a:r>
            <a:r>
              <a:rPr lang="it-IT" sz="2400" dirty="0"/>
              <a:t>accordo con i numeri che </a:t>
            </a:r>
            <a:r>
              <a:rPr lang="it-IT" sz="2400" dirty="0" smtClean="0"/>
              <a:t>compongono </a:t>
            </a:r>
            <a:r>
              <a:rPr lang="it-IT" sz="2400" dirty="0"/>
              <a:t>il terzo livello del Tetraedro di Tartaglia.</a:t>
            </a:r>
          </a:p>
        </p:txBody>
      </p:sp>
      <p:pic>
        <p:nvPicPr>
          <p:cNvPr id="3" name="Immagin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916832"/>
            <a:ext cx="4284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9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35360" y="548680"/>
            <a:ext cx="6552728" cy="557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Per determinare lo sviluppo di (a + b + c)</a:t>
            </a:r>
            <a:r>
              <a:rPr lang="it-IT" sz="2400" baseline="30000" dirty="0"/>
              <a:t>3</a:t>
            </a:r>
            <a:r>
              <a:rPr lang="it-IT" sz="2400" dirty="0"/>
              <a:t> si considerano i numeri </a:t>
            </a:r>
            <a:r>
              <a:rPr lang="it-IT" sz="2400" dirty="0" smtClean="0"/>
              <a:t>appartenenti </a:t>
            </a:r>
            <a:r>
              <a:rPr lang="it-IT" sz="2400" dirty="0"/>
              <a:t>al quarto livello. I coefficienti 1 competono ai termini a</a:t>
            </a:r>
            <a:r>
              <a:rPr lang="it-IT" sz="2400" baseline="30000" dirty="0"/>
              <a:t>3</a:t>
            </a:r>
            <a:r>
              <a:rPr lang="it-IT" sz="2400" dirty="0"/>
              <a:t>, b</a:t>
            </a:r>
            <a:r>
              <a:rPr lang="it-IT" sz="2400" baseline="30000" dirty="0"/>
              <a:t>3</a:t>
            </a:r>
            <a:r>
              <a:rPr lang="it-IT" sz="2400" dirty="0"/>
              <a:t>, c</a:t>
            </a:r>
            <a:r>
              <a:rPr lang="it-IT" sz="2400" baseline="30000" dirty="0"/>
              <a:t>3</a:t>
            </a:r>
            <a:r>
              <a:rPr lang="it-IT" sz="2400" dirty="0"/>
              <a:t>, i 3 che si trovano sul segmento che unisce le semirette a e b sono i coefficienti dei termini a</a:t>
            </a:r>
            <a:r>
              <a:rPr lang="it-IT" sz="2400" baseline="30000" dirty="0"/>
              <a:t>2</a:t>
            </a:r>
            <a:r>
              <a:rPr lang="it-IT" sz="2400" dirty="0"/>
              <a:t>b e ab</a:t>
            </a:r>
            <a:r>
              <a:rPr lang="it-IT" sz="2400" baseline="30000" dirty="0"/>
              <a:t>2</a:t>
            </a:r>
            <a:r>
              <a:rPr lang="it-IT" sz="2400" dirty="0"/>
              <a:t>, i 3 che si trovano sul segmento che unisce le semirette b e c sono i coefficienti dei termini b</a:t>
            </a:r>
            <a:r>
              <a:rPr lang="it-IT" sz="2400" baseline="30000" dirty="0"/>
              <a:t>2</a:t>
            </a:r>
            <a:r>
              <a:rPr lang="it-IT" sz="2400" dirty="0"/>
              <a:t>c bc</a:t>
            </a:r>
            <a:r>
              <a:rPr lang="it-IT" sz="2400" baseline="30000" dirty="0"/>
              <a:t>2</a:t>
            </a:r>
            <a:r>
              <a:rPr lang="it-IT" sz="2400" dirty="0"/>
              <a:t>, i 3 che si trovano sul segmento che unisce le semirette a e c sono i coefficienti dei termini a</a:t>
            </a:r>
            <a:r>
              <a:rPr lang="it-IT" sz="2400" baseline="30000" dirty="0"/>
              <a:t>2</a:t>
            </a:r>
            <a:r>
              <a:rPr lang="it-IT" sz="2400" dirty="0"/>
              <a:t>c e ac</a:t>
            </a:r>
            <a:r>
              <a:rPr lang="it-IT" sz="2400" baseline="30000" dirty="0"/>
              <a:t>2</a:t>
            </a:r>
            <a:r>
              <a:rPr lang="it-IT" sz="2400" dirty="0"/>
              <a:t> e il numero centrale 6 è il coefficiente del termine </a:t>
            </a:r>
            <a:r>
              <a:rPr lang="it-IT" sz="2400" dirty="0" err="1"/>
              <a:t>abc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4" name="Immagine 1073741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916832"/>
            <a:ext cx="4484762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55440" y="1268760"/>
            <a:ext cx="10081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Si avrà </a:t>
            </a:r>
            <a:r>
              <a:rPr lang="it-IT" sz="2400" dirty="0" smtClean="0"/>
              <a:t>dunque:</a:t>
            </a:r>
          </a:p>
          <a:p>
            <a:pPr>
              <a:lnSpc>
                <a:spcPct val="150000"/>
              </a:lnSpc>
            </a:pPr>
            <a:r>
              <a:rPr lang="it-IT" sz="12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/>
              <a:t>(</a:t>
            </a:r>
            <a:r>
              <a:rPr lang="it-IT" sz="2400" dirty="0"/>
              <a:t>a + b + c)</a:t>
            </a:r>
            <a:r>
              <a:rPr lang="it-IT" sz="2400" baseline="30000" dirty="0"/>
              <a:t>3</a:t>
            </a:r>
            <a:r>
              <a:rPr lang="it-IT" sz="2400" dirty="0"/>
              <a:t> = a</a:t>
            </a:r>
            <a:r>
              <a:rPr lang="it-IT" sz="2400" baseline="30000" dirty="0"/>
              <a:t>3</a:t>
            </a:r>
            <a:r>
              <a:rPr lang="it-IT" sz="2400" dirty="0"/>
              <a:t> + 3a</a:t>
            </a:r>
            <a:r>
              <a:rPr lang="it-IT" sz="2400" baseline="30000" dirty="0"/>
              <a:t>2</a:t>
            </a:r>
            <a:r>
              <a:rPr lang="it-IT" sz="2400" dirty="0"/>
              <a:t>b + 3ab</a:t>
            </a:r>
            <a:r>
              <a:rPr lang="it-IT" sz="2400" baseline="30000" dirty="0"/>
              <a:t>2</a:t>
            </a:r>
            <a:r>
              <a:rPr lang="it-IT" sz="2400" dirty="0"/>
              <a:t> + b</a:t>
            </a:r>
            <a:r>
              <a:rPr lang="it-IT" sz="2400" baseline="30000" dirty="0"/>
              <a:t>3</a:t>
            </a:r>
            <a:r>
              <a:rPr lang="it-IT" sz="2400" dirty="0"/>
              <a:t> + 3b</a:t>
            </a:r>
            <a:r>
              <a:rPr lang="it-IT" sz="2400" baseline="30000" dirty="0"/>
              <a:t>2</a:t>
            </a:r>
            <a:r>
              <a:rPr lang="it-IT" sz="2400" dirty="0"/>
              <a:t>c + 3bc</a:t>
            </a:r>
            <a:r>
              <a:rPr lang="it-IT" sz="2400" baseline="30000" dirty="0"/>
              <a:t>2</a:t>
            </a:r>
            <a:r>
              <a:rPr lang="it-IT" sz="2400" dirty="0"/>
              <a:t> + c</a:t>
            </a:r>
            <a:r>
              <a:rPr lang="it-IT" sz="2400" baseline="30000" dirty="0"/>
              <a:t>3</a:t>
            </a:r>
            <a:r>
              <a:rPr lang="it-IT" sz="2400" dirty="0"/>
              <a:t> + 3ac</a:t>
            </a:r>
            <a:r>
              <a:rPr lang="it-IT" sz="2400" baseline="30000" dirty="0"/>
              <a:t>2</a:t>
            </a:r>
            <a:r>
              <a:rPr lang="it-IT" sz="2400" dirty="0"/>
              <a:t> + 3a</a:t>
            </a:r>
            <a:r>
              <a:rPr lang="it-IT" sz="2400" baseline="30000" dirty="0"/>
              <a:t>2</a:t>
            </a:r>
            <a:r>
              <a:rPr lang="it-IT" sz="2400" dirty="0"/>
              <a:t>c + </a:t>
            </a:r>
            <a:r>
              <a:rPr lang="it-IT" sz="2400" dirty="0" smtClean="0"/>
              <a:t>6abc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590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3352" y="548680"/>
            <a:ext cx="11665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Per determinare lo sviluppo di (a + b + c)</a:t>
            </a:r>
            <a:r>
              <a:rPr lang="it-IT" sz="2400" baseline="30000" dirty="0"/>
              <a:t>4</a:t>
            </a:r>
            <a:r>
              <a:rPr lang="it-IT" sz="2400" dirty="0"/>
              <a:t> si considerano i numeri </a:t>
            </a:r>
            <a:r>
              <a:rPr lang="it-IT" sz="2400" dirty="0" smtClean="0"/>
              <a:t>appartenenti </a:t>
            </a:r>
            <a:r>
              <a:rPr lang="it-IT" sz="2400" dirty="0"/>
              <a:t>al quinto livello. I coefficienti 1 competono ai termini a</a:t>
            </a:r>
            <a:r>
              <a:rPr lang="it-IT" sz="2400" baseline="30000" dirty="0"/>
              <a:t>4</a:t>
            </a:r>
            <a:r>
              <a:rPr lang="it-IT" sz="2400" dirty="0"/>
              <a:t>, b</a:t>
            </a:r>
            <a:r>
              <a:rPr lang="it-IT" sz="2400" baseline="30000" dirty="0"/>
              <a:t>4</a:t>
            </a:r>
            <a:r>
              <a:rPr lang="it-IT" sz="2400" dirty="0"/>
              <a:t>, c</a:t>
            </a:r>
            <a:r>
              <a:rPr lang="it-IT" sz="2400" baseline="30000" dirty="0"/>
              <a:t>4</a:t>
            </a:r>
            <a:r>
              <a:rPr lang="it-IT" sz="2400" dirty="0"/>
              <a:t>, i tre </a:t>
            </a:r>
            <a:r>
              <a:rPr lang="it-IT" sz="2400" dirty="0" smtClean="0"/>
              <a:t>numeri </a:t>
            </a:r>
            <a:r>
              <a:rPr lang="it-IT" sz="2400" dirty="0"/>
              <a:t>che si trovano sul segmento che unisce le </a:t>
            </a:r>
            <a:r>
              <a:rPr lang="it-IT" sz="2400" dirty="0" smtClean="0"/>
              <a:t>                                                                              semirette </a:t>
            </a:r>
            <a:r>
              <a:rPr lang="it-IT" sz="2400" dirty="0"/>
              <a:t>a e b sono i coefficienti dei termini </a:t>
            </a:r>
            <a:r>
              <a:rPr lang="it-IT" sz="2400" dirty="0" smtClean="0"/>
              <a:t>                                                                               che </a:t>
            </a:r>
            <a:r>
              <a:rPr lang="it-IT" sz="2400" dirty="0"/>
              <a:t>contengono le sole lettere a e b, i tre </a:t>
            </a:r>
            <a:r>
              <a:rPr lang="it-IT" sz="2400" dirty="0" smtClean="0"/>
              <a:t>numeri                                                                            che </a:t>
            </a:r>
            <a:r>
              <a:rPr lang="it-IT" sz="2400" dirty="0"/>
              <a:t>si trovano sul segmento che unisce le </a:t>
            </a:r>
            <a:r>
              <a:rPr lang="it-IT" sz="2400" dirty="0" smtClean="0"/>
              <a:t>                                                                              semirette </a:t>
            </a:r>
            <a:r>
              <a:rPr lang="it-IT" sz="2400" dirty="0"/>
              <a:t>b e c sono i coefficienti dei termini </a:t>
            </a:r>
            <a:r>
              <a:rPr lang="it-IT" sz="2400" dirty="0" smtClean="0"/>
              <a:t>                                                                               che contengono </a:t>
            </a:r>
            <a:r>
              <a:rPr lang="it-IT" sz="2400" dirty="0"/>
              <a:t>le sole lettere b e c, i tre numeri </a:t>
            </a:r>
            <a:r>
              <a:rPr lang="it-IT" sz="2400" dirty="0" smtClean="0"/>
              <a:t>                                                                           che </a:t>
            </a:r>
            <a:r>
              <a:rPr lang="it-IT" sz="2400" dirty="0"/>
              <a:t>si trovano sul segmento che unisce le semirette a e c sono i coefficienti dei termini che contengono le sole lettere a e c e i tre numeri centrali sono i coefficienti dei termini che contengono a, b e c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pic>
        <p:nvPicPr>
          <p:cNvPr id="3" name="Immagine 10737418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72" y="1744835"/>
            <a:ext cx="505837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55440" y="1268760"/>
            <a:ext cx="10081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Si avrà </a:t>
            </a:r>
            <a:r>
              <a:rPr lang="it-IT" sz="2400" dirty="0" smtClean="0"/>
              <a:t>dunque: 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(</a:t>
            </a:r>
            <a:r>
              <a:rPr lang="it-IT" sz="2400" dirty="0"/>
              <a:t>a + b + c)</a:t>
            </a:r>
            <a:r>
              <a:rPr lang="it-IT" sz="2400" baseline="30000" dirty="0"/>
              <a:t>4</a:t>
            </a:r>
            <a:r>
              <a:rPr lang="it-IT" sz="2400" dirty="0"/>
              <a:t> = </a:t>
            </a:r>
            <a:r>
              <a:rPr lang="it-IT" sz="2400" dirty="0" smtClean="0"/>
              <a:t>a</a:t>
            </a:r>
            <a:r>
              <a:rPr lang="it-IT" sz="2400" baseline="30000" dirty="0" smtClean="0"/>
              <a:t>4</a:t>
            </a:r>
            <a:r>
              <a:rPr lang="it-IT" sz="2400" dirty="0" smtClean="0"/>
              <a:t> </a:t>
            </a:r>
            <a:r>
              <a:rPr lang="it-IT" sz="2400" dirty="0"/>
              <a:t>+ 4a</a:t>
            </a:r>
            <a:r>
              <a:rPr lang="it-IT" sz="2400" baseline="30000" dirty="0"/>
              <a:t>3</a:t>
            </a:r>
            <a:r>
              <a:rPr lang="it-IT" sz="2400" dirty="0"/>
              <a:t>b + 6a</a:t>
            </a:r>
            <a:r>
              <a:rPr lang="it-IT" sz="2400" baseline="30000" dirty="0"/>
              <a:t>2</a:t>
            </a:r>
            <a:r>
              <a:rPr lang="it-IT" sz="2400" dirty="0"/>
              <a:t>b</a:t>
            </a:r>
            <a:r>
              <a:rPr lang="it-IT" sz="2400" baseline="30000" dirty="0"/>
              <a:t>2</a:t>
            </a:r>
            <a:r>
              <a:rPr lang="it-IT" sz="2400" dirty="0"/>
              <a:t> + 4ab</a:t>
            </a:r>
            <a:r>
              <a:rPr lang="it-IT" sz="2400" baseline="30000" dirty="0"/>
              <a:t>3</a:t>
            </a:r>
            <a:r>
              <a:rPr lang="it-IT" sz="2400" dirty="0"/>
              <a:t> + b</a:t>
            </a:r>
            <a:r>
              <a:rPr lang="it-IT" sz="2400" baseline="30000" dirty="0"/>
              <a:t>4</a:t>
            </a:r>
            <a:r>
              <a:rPr lang="it-IT" sz="2400" dirty="0"/>
              <a:t> + 4b</a:t>
            </a:r>
            <a:r>
              <a:rPr lang="it-IT" sz="2400" baseline="30000" dirty="0"/>
              <a:t>3</a:t>
            </a:r>
            <a:r>
              <a:rPr lang="it-IT" sz="2400" dirty="0"/>
              <a:t>c + 6b</a:t>
            </a:r>
            <a:r>
              <a:rPr lang="it-IT" sz="2400" baseline="30000" dirty="0"/>
              <a:t>2</a:t>
            </a:r>
            <a:r>
              <a:rPr lang="it-IT" sz="2400" dirty="0"/>
              <a:t>c</a:t>
            </a:r>
            <a:r>
              <a:rPr lang="it-IT" sz="2400" baseline="30000" dirty="0"/>
              <a:t>2</a:t>
            </a:r>
            <a:r>
              <a:rPr lang="it-IT" sz="2400" dirty="0"/>
              <a:t> + 4bc</a:t>
            </a:r>
            <a:r>
              <a:rPr lang="it-IT" sz="2400" baseline="30000" dirty="0"/>
              <a:t>3</a:t>
            </a:r>
            <a:r>
              <a:rPr lang="it-IT" sz="2400" dirty="0"/>
              <a:t> + c</a:t>
            </a:r>
            <a:r>
              <a:rPr lang="it-IT" sz="2400" baseline="30000" dirty="0"/>
              <a:t>4</a:t>
            </a:r>
            <a:r>
              <a:rPr lang="it-IT" sz="2400" dirty="0"/>
              <a:t> + 4ac</a:t>
            </a:r>
            <a:r>
              <a:rPr lang="it-IT" sz="2400" baseline="30000" dirty="0"/>
              <a:t>3</a:t>
            </a:r>
            <a:r>
              <a:rPr lang="it-IT" sz="2400" dirty="0"/>
              <a:t> + </a:t>
            </a:r>
            <a:endParaRPr lang="it-IT" sz="2400" dirty="0" smtClean="0"/>
          </a:p>
          <a:p>
            <a:pPr>
              <a:lnSpc>
                <a:spcPct val="150000"/>
              </a:lnSpc>
            </a:pPr>
            <a:r>
              <a:rPr lang="it-IT" sz="2400" dirty="0" smtClean="0"/>
              <a:t>+ 6a</a:t>
            </a:r>
            <a:r>
              <a:rPr lang="it-IT" sz="2400" baseline="30000" dirty="0" smtClean="0"/>
              <a:t>2</a:t>
            </a:r>
            <a:r>
              <a:rPr lang="it-IT" sz="2400" dirty="0" smtClean="0"/>
              <a:t>c</a:t>
            </a:r>
            <a:r>
              <a:rPr lang="it-IT" sz="2400" baseline="30000" dirty="0" smtClean="0"/>
              <a:t>2</a:t>
            </a:r>
            <a:r>
              <a:rPr lang="it-IT" sz="2400" dirty="0" smtClean="0"/>
              <a:t> </a:t>
            </a:r>
            <a:r>
              <a:rPr lang="it-IT" sz="2400" dirty="0"/>
              <a:t>+ 4a</a:t>
            </a:r>
            <a:r>
              <a:rPr lang="it-IT" sz="2400" baseline="30000" dirty="0"/>
              <a:t>3</a:t>
            </a:r>
            <a:r>
              <a:rPr lang="it-IT" sz="2400" dirty="0"/>
              <a:t>c + 12a</a:t>
            </a:r>
            <a:r>
              <a:rPr lang="it-IT" sz="2400" baseline="30000" dirty="0"/>
              <a:t>2</a:t>
            </a:r>
            <a:r>
              <a:rPr lang="it-IT" sz="2400" dirty="0"/>
              <a:t>bc + 12ab</a:t>
            </a:r>
            <a:r>
              <a:rPr lang="it-IT" sz="2400" baseline="30000" dirty="0"/>
              <a:t>2</a:t>
            </a:r>
            <a:r>
              <a:rPr lang="it-IT" sz="2400" dirty="0"/>
              <a:t>c + 12abc</a:t>
            </a:r>
            <a:r>
              <a:rPr lang="it-IT" sz="2400" baseline="30000" dirty="0"/>
              <a:t>2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7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L’Ipertetraedro </a:t>
            </a:r>
            <a:r>
              <a:rPr lang="it-IT" dirty="0"/>
              <a:t>di Tartaglia</a:t>
            </a:r>
            <a:br>
              <a:rPr lang="it-IT" dirty="0"/>
            </a:br>
            <a:r>
              <a:rPr lang="it-IT" dirty="0"/>
              <a:t>e </a:t>
            </a:r>
            <a:r>
              <a:rPr lang="it-IT" dirty="0" smtClean="0"/>
              <a:t>le potenze del quadrinomio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04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65229" y="548680"/>
            <a:ext cx="1007725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Il vertice dell’ipertetraedro sarà occupato dal numero 1. Per poter costruire i coefficienti del secondo livello, dobbiamo immaginare l’1 iniziale immerso in una </a:t>
            </a:r>
            <a:r>
              <a:rPr kumimoji="0" lang="it-IT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tassellazione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dello spazio costituita di zeri, al modo seguente: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77" y="2538000"/>
            <a:ext cx="8863558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6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55440" y="548680"/>
            <a:ext cx="100811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>
              <a:lnSpc>
                <a:spcPct val="150000"/>
              </a:lnSpc>
            </a:pPr>
            <a:r>
              <a:rPr lang="it-IT" sz="2400" dirty="0">
                <a:latin typeface="+mn-lt"/>
              </a:rPr>
              <a:t>e sommare gli elementi dei "</a:t>
            </a:r>
            <a:r>
              <a:rPr lang="it-IT" sz="2400" dirty="0" err="1">
                <a:latin typeface="+mn-lt"/>
              </a:rPr>
              <a:t>tetraedrini</a:t>
            </a:r>
            <a:r>
              <a:rPr lang="it-IT" sz="2400" dirty="0">
                <a:latin typeface="+mn-lt"/>
              </a:rPr>
              <a:t>" con il vertice rivolto verso il basso in modo analogo a quanto fatto per i </a:t>
            </a:r>
            <a:r>
              <a:rPr lang="it-IT" sz="2400" dirty="0" err="1">
                <a:latin typeface="+mn-lt"/>
              </a:rPr>
              <a:t>triangolini</a:t>
            </a:r>
            <a:r>
              <a:rPr lang="it-IT" sz="2400" dirty="0">
                <a:latin typeface="+mn-lt"/>
              </a:rPr>
              <a:t> nel caso precedente.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" y="2276872"/>
            <a:ext cx="9924362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6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65229" y="553949"/>
            <a:ext cx="10476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lang="it-IT" sz="2400" spc="20" dirty="0">
                <a:latin typeface="+mn-lt"/>
                <a:ea typeface="Times New Roman" panose="02020603050405020304" pitchFamily="18" charset="0"/>
              </a:rPr>
              <a:t>Si ottiene così il secondo livello dell’ipertetraedro che contiene quattro elementi.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65229" y="5594512"/>
            <a:ext cx="10096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spc="20" dirty="0" smtClean="0">
                <a:ea typeface="Times New Roman" panose="02020603050405020304" pitchFamily="18" charset="0"/>
              </a:rPr>
              <a:t>Si osserva che </a:t>
            </a:r>
            <a:r>
              <a:rPr lang="it-IT" sz="2400" spc="20" dirty="0">
                <a:ea typeface="Times New Roman" panose="02020603050405020304" pitchFamily="18" charset="0"/>
              </a:rPr>
              <a:t>il 4 è il secondo numero tetraedrico.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09" y="1145063"/>
            <a:ext cx="6708146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9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55802" y="553950"/>
            <a:ext cx="4804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Procedendo con la stessa strategia, 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55802" y="5613038"/>
            <a:ext cx="5429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si ottiene il terzo livello dell’ipertetraedro: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700808"/>
            <a:ext cx="5144519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700808"/>
            <a:ext cx="5543981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1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81" y="1268760"/>
            <a:ext cx="7692437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335360" y="548680"/>
            <a:ext cx="1152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Il terzo livello dell’ipertetraedro sarà dunque composto da </a:t>
            </a:r>
            <a:r>
              <a:rPr lang="it-IT" sz="2400" dirty="0" smtClean="0"/>
              <a:t>dieci </a:t>
            </a:r>
            <a:r>
              <a:rPr lang="it-IT" sz="2400" dirty="0"/>
              <a:t>elementi, quattro 1 e sei 2. </a:t>
            </a:r>
          </a:p>
        </p:txBody>
      </p:sp>
    </p:spTree>
    <p:extLst>
      <p:ext uri="{BB962C8B-B14F-4D97-AF65-F5344CB8AC3E}">
        <p14:creationId xmlns:p14="http://schemas.microsoft.com/office/powerpoint/2010/main" val="8165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9750" y="4354270"/>
            <a:ext cx="1152128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400" dirty="0" smtClean="0"/>
              <a:t>Si osserva che 10 </a:t>
            </a:r>
            <a:r>
              <a:rPr lang="it-IT" sz="2400" dirty="0"/>
              <a:t>è il terzo numero tetraedrico, </a:t>
            </a:r>
            <a:r>
              <a:rPr lang="it-IT" sz="2400" dirty="0"/>
              <a:t>che su ciascuna faccia i numeri dell’ipertetraedro si dispongono nella forma di un numero </a:t>
            </a:r>
            <a:r>
              <a:rPr lang="it-IT" sz="2400" dirty="0" smtClean="0"/>
              <a:t>triangolare e che </a:t>
            </a:r>
            <a:r>
              <a:rPr lang="it-IT" sz="2400" dirty="0"/>
              <a:t>ciascuno spigolo del tetraedro che costituisce il terzo livello dell’ipertetraedro si compone dei numeri  1  2  1  che compongono il terzo livello del Triangolo di </a:t>
            </a:r>
            <a:r>
              <a:rPr lang="it-IT" sz="2400" dirty="0" smtClean="0"/>
              <a:t>Tartaglia.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0"/>
            <a:ext cx="6593517" cy="43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7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37362" y="314930"/>
            <a:ext cx="1151727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Lavorando allo stesso modo sarà possibile determinare il quarto livello dell’ipertetraedro composto da </a:t>
            </a:r>
            <a:r>
              <a:rPr lang="it-IT" sz="2400" dirty="0" smtClean="0"/>
              <a:t>venti </a:t>
            </a:r>
            <a:r>
              <a:rPr lang="it-IT" sz="2400" dirty="0"/>
              <a:t>elementi, quattro 1, dodici 3 e quattro 6.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69" y="1458000"/>
            <a:ext cx="7192062" cy="54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6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39" y="0"/>
            <a:ext cx="623312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323527" y="4547374"/>
            <a:ext cx="11544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spc="20" dirty="0" smtClean="0">
                <a:ea typeface="Times New Roman" panose="02020603050405020304" pitchFamily="18" charset="0"/>
              </a:rPr>
              <a:t>Si osserva che </a:t>
            </a:r>
            <a:r>
              <a:rPr lang="it-IT" sz="2400" spc="20" dirty="0">
                <a:ea typeface="Times New Roman" panose="02020603050405020304" pitchFamily="18" charset="0"/>
              </a:rPr>
              <a:t>il 20 è il quarto numero tetraedrico, </a:t>
            </a:r>
            <a:r>
              <a:rPr lang="it-IT" sz="2400" spc="20" dirty="0">
                <a:ea typeface="Times New Roman" panose="02020603050405020304" pitchFamily="18" charset="0"/>
              </a:rPr>
              <a:t>che su ciascuna faccia i numeri dell’ipertetraedro si dispongono nella forma di un numero </a:t>
            </a:r>
            <a:r>
              <a:rPr lang="it-IT" sz="2400" spc="20" smtClean="0">
                <a:ea typeface="Times New Roman" panose="02020603050405020304" pitchFamily="18" charset="0"/>
              </a:rPr>
              <a:t>triangolare e che </a:t>
            </a:r>
            <a:r>
              <a:rPr lang="it-IT" sz="2400" spc="20" dirty="0">
                <a:ea typeface="Times New Roman" panose="02020603050405020304" pitchFamily="18" charset="0"/>
              </a:rPr>
              <a:t>ciascuno spigolo del tetraedro che costituisce il quarto livello dell’ipertetraedro si compone dei numeri  1  3  3  1  che compongono il quarto livello del Triangolo </a:t>
            </a:r>
            <a:r>
              <a:rPr lang="it-IT" sz="2400" spc="20">
                <a:ea typeface="Times New Roman" panose="02020603050405020304" pitchFamily="18" charset="0"/>
              </a:rPr>
              <a:t>di </a:t>
            </a:r>
            <a:r>
              <a:rPr lang="it-IT" sz="2400" spc="20" smtClean="0">
                <a:ea typeface="Times New Roman" panose="02020603050405020304" pitchFamily="18" charset="0"/>
              </a:rPr>
              <a:t>Tartaglia.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1256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55440" y="1268760"/>
            <a:ext cx="1080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spc="20" dirty="0">
                <a:ea typeface="Times New Roman" panose="02020603050405020304" pitchFamily="18" charset="0"/>
              </a:rPr>
              <a:t>Indicate con </a:t>
            </a:r>
            <a:r>
              <a:rPr lang="it-IT" sz="2400" i="1" spc="20" dirty="0">
                <a:ea typeface="Times New Roman" panose="02020603050405020304" pitchFamily="18" charset="0"/>
              </a:rPr>
              <a:t>a</a:t>
            </a:r>
            <a:r>
              <a:rPr lang="it-IT" sz="2400" spc="20" dirty="0">
                <a:ea typeface="Times New Roman" panose="02020603050405020304" pitchFamily="18" charset="0"/>
              </a:rPr>
              <a:t>, </a:t>
            </a:r>
            <a:r>
              <a:rPr lang="it-IT" sz="2400" i="1" spc="20" dirty="0">
                <a:ea typeface="Times New Roman" panose="02020603050405020304" pitchFamily="18" charset="0"/>
              </a:rPr>
              <a:t>b</a:t>
            </a:r>
            <a:r>
              <a:rPr lang="it-IT" sz="2400" spc="20" dirty="0">
                <a:ea typeface="Times New Roman" panose="02020603050405020304" pitchFamily="18" charset="0"/>
              </a:rPr>
              <a:t>, </a:t>
            </a:r>
            <a:r>
              <a:rPr lang="it-IT" sz="2400" i="1" spc="20" dirty="0">
                <a:ea typeface="Times New Roman" panose="02020603050405020304" pitchFamily="18" charset="0"/>
              </a:rPr>
              <a:t>c, d</a:t>
            </a:r>
            <a:r>
              <a:rPr lang="it-IT" sz="2400" spc="20" dirty="0">
                <a:ea typeface="Times New Roman" panose="02020603050405020304" pitchFamily="18" charset="0"/>
              </a:rPr>
              <a:t> le quattro semirette non appartenenti allo stesso spazio che delimitano l’ipertetraedro, al vertice della figura si farà corrispondere il numero 1. Gli altri livelli numerici individuati si disporranno, in maniera analoga a quanto fatto per il Tetraedro di Tartaglia, ″impilando″ i diversi tetraedri ottenuti in uno spazio a quattro dimensioni.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275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0040" y="569267"/>
            <a:ext cx="61933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La seguente tabella permette di osservare che:</a:t>
            </a: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0040" y="4479265"/>
            <a:ext cx="115214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 Unicode MS" panose="020B0604020202020204" pitchFamily="34" charset="-128"/>
              </a:rPr>
              <a:t>il numero degli elementi diversi da zero di ciascun livello fornisce la successione dei numeri tetraedrici 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la somma dei numeri dell’n-esimo livello è 4</a:t>
            </a:r>
            <a:r>
              <a:rPr kumimoji="0" lang="it-IT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 – 1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0" y="1772816"/>
            <a:ext cx="1116316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2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55440" y="1268760"/>
            <a:ext cx="100811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spc="20" dirty="0" smtClean="0">
                <a:ea typeface="Times New Roman" panose="02020603050405020304" pitchFamily="18" charset="0"/>
              </a:rPr>
              <a:t>Lo sviluppo del quadrato del quadrinomio è:</a:t>
            </a:r>
            <a:endParaRPr lang="it-IT" sz="2400" spc="2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spc="20" dirty="0">
                <a:ea typeface="Times New Roman" panose="02020603050405020304" pitchFamily="18" charset="0"/>
              </a:rPr>
              <a:t>(a + b + c + d)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 = a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 + b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 + c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 + d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 + 2ab + 2ac + 2ad + 2bc + 2bd + 2cd </a:t>
            </a:r>
            <a:endParaRPr lang="it-IT" sz="2400" spc="20" dirty="0" smtClean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spc="20" dirty="0" smtClean="0">
                <a:ea typeface="Times New Roman" panose="02020603050405020304" pitchFamily="18" charset="0"/>
              </a:rPr>
              <a:t>in </a:t>
            </a:r>
            <a:r>
              <a:rPr lang="it-IT" sz="2400" spc="20" dirty="0">
                <a:ea typeface="Times New Roman" panose="02020603050405020304" pitchFamily="18" charset="0"/>
              </a:rPr>
              <a:t>accordo con i numeri che compongono </a:t>
            </a:r>
            <a:endParaRPr lang="it-IT" sz="2400" spc="20" dirty="0" smtClean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spc="20" dirty="0" smtClean="0">
                <a:ea typeface="Times New Roman" panose="02020603050405020304" pitchFamily="18" charset="0"/>
              </a:rPr>
              <a:t>il </a:t>
            </a:r>
            <a:r>
              <a:rPr lang="it-IT" sz="2400" spc="20" dirty="0">
                <a:ea typeface="Times New Roman" panose="02020603050405020304" pitchFamily="18" charset="0"/>
              </a:rPr>
              <a:t>terzo livello dell’Ipertetraedro di Tartaglia</a:t>
            </a:r>
            <a:r>
              <a:rPr lang="it-IT" sz="2400" spc="20" dirty="0" smtClean="0">
                <a:ea typeface="Times New Roman" panose="02020603050405020304" pitchFamily="18" charset="0"/>
              </a:rPr>
              <a:t>.</a:t>
            </a:r>
            <a:endParaRPr lang="it-IT" sz="2400" spc="20" dirty="0">
              <a:ea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422922"/>
            <a:ext cx="45419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0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8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7368" y="548680"/>
            <a:ext cx="11449272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spc="20" dirty="0" smtClean="0">
                <a:ea typeface="Times New Roman" panose="02020603050405020304" pitchFamily="18" charset="0"/>
              </a:rPr>
              <a:t>Per </a:t>
            </a:r>
            <a:r>
              <a:rPr lang="it-IT" sz="2400" spc="20" dirty="0">
                <a:ea typeface="Times New Roman" panose="02020603050405020304" pitchFamily="18" charset="0"/>
              </a:rPr>
              <a:t>determinare lo sviluppo di (a + b + c + d)</a:t>
            </a:r>
            <a:r>
              <a:rPr lang="it-IT" sz="2400" spc="20" baseline="30000" dirty="0">
                <a:ea typeface="Times New Roman" panose="02020603050405020304" pitchFamily="18" charset="0"/>
              </a:rPr>
              <a:t>3</a:t>
            </a:r>
            <a:r>
              <a:rPr lang="it-IT" sz="2400" spc="20" dirty="0">
                <a:ea typeface="Times New Roman" panose="02020603050405020304" pitchFamily="18" charset="0"/>
              </a:rPr>
              <a:t> si considerano i numeri appartenenti al quarto livello. I coefficienti 1 competono ai termini a</a:t>
            </a:r>
            <a:r>
              <a:rPr lang="it-IT" sz="2400" spc="20" baseline="30000" dirty="0">
                <a:ea typeface="Times New Roman" panose="02020603050405020304" pitchFamily="18" charset="0"/>
              </a:rPr>
              <a:t>3</a:t>
            </a:r>
            <a:r>
              <a:rPr lang="it-IT" sz="2400" spc="20" dirty="0">
                <a:ea typeface="Times New Roman" panose="02020603050405020304" pitchFamily="18" charset="0"/>
              </a:rPr>
              <a:t>, b</a:t>
            </a:r>
            <a:r>
              <a:rPr lang="it-IT" sz="2400" spc="20" baseline="30000" dirty="0">
                <a:ea typeface="Times New Roman" panose="02020603050405020304" pitchFamily="18" charset="0"/>
              </a:rPr>
              <a:t>3</a:t>
            </a:r>
            <a:r>
              <a:rPr lang="it-IT" sz="2400" spc="20" dirty="0">
                <a:ea typeface="Times New Roman" panose="02020603050405020304" pitchFamily="18" charset="0"/>
              </a:rPr>
              <a:t>, c</a:t>
            </a:r>
            <a:r>
              <a:rPr lang="it-IT" sz="2400" spc="20" baseline="30000" dirty="0">
                <a:ea typeface="Times New Roman" panose="02020603050405020304" pitchFamily="18" charset="0"/>
              </a:rPr>
              <a:t>3</a:t>
            </a:r>
            <a:r>
              <a:rPr lang="it-IT" sz="2400" spc="20" dirty="0">
                <a:ea typeface="Times New Roman" panose="02020603050405020304" pitchFamily="18" charset="0"/>
              </a:rPr>
              <a:t>, </a:t>
            </a:r>
            <a:r>
              <a:rPr lang="it-IT" sz="2400" spc="20" dirty="0" smtClean="0">
                <a:ea typeface="Times New Roman" panose="02020603050405020304" pitchFamily="18" charset="0"/>
              </a:rPr>
              <a:t>d</a:t>
            </a:r>
            <a:r>
              <a:rPr lang="it-IT" sz="2400" spc="20" baseline="30000" dirty="0" smtClean="0">
                <a:ea typeface="Times New Roman" panose="02020603050405020304" pitchFamily="18" charset="0"/>
              </a:rPr>
              <a:t>3</a:t>
            </a:r>
            <a:r>
              <a:rPr lang="it-IT" sz="2400" spc="20" dirty="0" smtClean="0">
                <a:ea typeface="Times New Roman" panose="02020603050405020304" pitchFamily="18" charset="0"/>
              </a:rPr>
              <a:t>.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33" y="1798538"/>
            <a:ext cx="558094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6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7368" y="548680"/>
            <a:ext cx="11449272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spc="20" dirty="0" smtClean="0">
                <a:ea typeface="Times New Roman" panose="02020603050405020304" pitchFamily="18" charset="0"/>
              </a:rPr>
              <a:t>I </a:t>
            </a:r>
            <a:r>
              <a:rPr lang="it-IT" sz="2400" spc="20" dirty="0">
                <a:ea typeface="Times New Roman" panose="02020603050405020304" pitchFamily="18" charset="0"/>
              </a:rPr>
              <a:t>3 che si trovano sul segmento che unisce le semirette </a:t>
            </a:r>
            <a:r>
              <a:rPr lang="it-IT" sz="2400" i="1" spc="20" dirty="0">
                <a:ea typeface="Times New Roman" panose="02020603050405020304" pitchFamily="18" charset="0"/>
              </a:rPr>
              <a:t>a</a:t>
            </a:r>
            <a:r>
              <a:rPr lang="it-IT" sz="2400" spc="20" dirty="0">
                <a:ea typeface="Times New Roman" panose="02020603050405020304" pitchFamily="18" charset="0"/>
              </a:rPr>
              <a:t> e</a:t>
            </a:r>
            <a:r>
              <a:rPr lang="it-IT" sz="2400" i="1" spc="20" dirty="0">
                <a:ea typeface="Times New Roman" panose="02020603050405020304" pitchFamily="18" charset="0"/>
              </a:rPr>
              <a:t> b</a:t>
            </a:r>
            <a:r>
              <a:rPr lang="it-IT" sz="2400" spc="20" dirty="0">
                <a:ea typeface="Times New Roman" panose="02020603050405020304" pitchFamily="18" charset="0"/>
              </a:rPr>
              <a:t> sono i coefficienti dei termini a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b e </a:t>
            </a:r>
            <a:r>
              <a:rPr lang="it-IT" sz="2400" spc="20" dirty="0" smtClean="0">
                <a:ea typeface="Times New Roman" panose="02020603050405020304" pitchFamily="18" charset="0"/>
              </a:rPr>
              <a:t>ab</a:t>
            </a:r>
            <a:r>
              <a:rPr lang="it-IT" sz="2400" spc="20" baseline="30000" dirty="0" smtClean="0">
                <a:ea typeface="Times New Roman" panose="02020603050405020304" pitchFamily="18" charset="0"/>
              </a:rPr>
              <a:t>2 </a:t>
            </a:r>
            <a:r>
              <a:rPr lang="it-IT" sz="2400" spc="20" dirty="0" smtClean="0">
                <a:ea typeface="Times New Roman" panose="02020603050405020304" pitchFamily="18" charset="0"/>
              </a:rPr>
              <a:t>e così via…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33" y="1798538"/>
            <a:ext cx="558094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6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7368" y="548680"/>
            <a:ext cx="11449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spc="20" dirty="0" smtClean="0">
                <a:ea typeface="Times New Roman" panose="02020603050405020304" pitchFamily="18" charset="0"/>
              </a:rPr>
              <a:t>I 6 </a:t>
            </a:r>
            <a:r>
              <a:rPr lang="it-IT" sz="2400" spc="20" dirty="0">
                <a:ea typeface="Times New Roman" panose="02020603050405020304" pitchFamily="18" charset="0"/>
              </a:rPr>
              <a:t>che si trovano al centro sono i coefficienti dei termini </a:t>
            </a:r>
            <a:r>
              <a:rPr lang="it-IT" sz="2400" spc="20" dirty="0" err="1">
                <a:ea typeface="Times New Roman" panose="02020603050405020304" pitchFamily="18" charset="0"/>
              </a:rPr>
              <a:t>abc</a:t>
            </a:r>
            <a:r>
              <a:rPr lang="it-IT" sz="2400" spc="20" dirty="0">
                <a:ea typeface="Times New Roman" panose="02020603050405020304" pitchFamily="18" charset="0"/>
              </a:rPr>
              <a:t>, </a:t>
            </a:r>
            <a:r>
              <a:rPr lang="it-IT" sz="2400" spc="20" dirty="0" err="1">
                <a:ea typeface="Times New Roman" panose="02020603050405020304" pitchFamily="18" charset="0"/>
              </a:rPr>
              <a:t>acd</a:t>
            </a:r>
            <a:r>
              <a:rPr lang="it-IT" sz="2400" spc="20" dirty="0">
                <a:ea typeface="Times New Roman" panose="02020603050405020304" pitchFamily="18" charset="0"/>
              </a:rPr>
              <a:t>, </a:t>
            </a:r>
            <a:r>
              <a:rPr lang="it-IT" sz="2400" spc="20" dirty="0" err="1">
                <a:ea typeface="Times New Roman" panose="02020603050405020304" pitchFamily="18" charset="0"/>
              </a:rPr>
              <a:t>bcd</a:t>
            </a:r>
            <a:r>
              <a:rPr lang="it-IT" sz="2400" spc="20" dirty="0">
                <a:ea typeface="Times New Roman" panose="02020603050405020304" pitchFamily="18" charset="0"/>
              </a:rPr>
              <a:t>, </a:t>
            </a:r>
            <a:r>
              <a:rPr lang="it-IT" sz="2400" spc="20" dirty="0" err="1">
                <a:ea typeface="Times New Roman" panose="02020603050405020304" pitchFamily="18" charset="0"/>
              </a:rPr>
              <a:t>abd</a:t>
            </a:r>
            <a:r>
              <a:rPr lang="it-IT" sz="2400" spc="20" dirty="0">
                <a:ea typeface="Times New Roman" panose="02020603050405020304" pitchFamily="18" charset="0"/>
              </a:rPr>
              <a:t>.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33" y="1798538"/>
            <a:ext cx="5580942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35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5360" y="1268760"/>
            <a:ext cx="1152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spc="20" dirty="0">
                <a:ea typeface="Times New Roman" panose="02020603050405020304" pitchFamily="18" charset="0"/>
              </a:rPr>
              <a:t>Si avrà dunque (a + b + c + d)</a:t>
            </a:r>
            <a:r>
              <a:rPr lang="it-IT" sz="2400" spc="20" baseline="30000" dirty="0">
                <a:ea typeface="Times New Roman" panose="02020603050405020304" pitchFamily="18" charset="0"/>
              </a:rPr>
              <a:t>3</a:t>
            </a:r>
            <a:r>
              <a:rPr lang="it-IT" sz="2400" spc="20" dirty="0">
                <a:ea typeface="Times New Roman" panose="02020603050405020304" pitchFamily="18" charset="0"/>
              </a:rPr>
              <a:t> = a</a:t>
            </a:r>
            <a:r>
              <a:rPr lang="it-IT" sz="2400" spc="20" baseline="30000" dirty="0">
                <a:ea typeface="Times New Roman" panose="02020603050405020304" pitchFamily="18" charset="0"/>
              </a:rPr>
              <a:t>3</a:t>
            </a:r>
            <a:r>
              <a:rPr lang="it-IT" sz="2400" spc="20" dirty="0">
                <a:ea typeface="Times New Roman" panose="02020603050405020304" pitchFamily="18" charset="0"/>
              </a:rPr>
              <a:t> + b</a:t>
            </a:r>
            <a:r>
              <a:rPr lang="it-IT" sz="2400" spc="20" baseline="30000" dirty="0">
                <a:ea typeface="Times New Roman" panose="02020603050405020304" pitchFamily="18" charset="0"/>
              </a:rPr>
              <a:t>3</a:t>
            </a:r>
            <a:r>
              <a:rPr lang="it-IT" sz="2400" spc="20" dirty="0">
                <a:ea typeface="Times New Roman" panose="02020603050405020304" pitchFamily="18" charset="0"/>
              </a:rPr>
              <a:t> + c</a:t>
            </a:r>
            <a:r>
              <a:rPr lang="it-IT" sz="2400" spc="20" baseline="30000" dirty="0">
                <a:ea typeface="Times New Roman" panose="02020603050405020304" pitchFamily="18" charset="0"/>
              </a:rPr>
              <a:t>3</a:t>
            </a:r>
            <a:r>
              <a:rPr lang="it-IT" sz="2400" spc="20" dirty="0">
                <a:ea typeface="Times New Roman" panose="02020603050405020304" pitchFamily="18" charset="0"/>
              </a:rPr>
              <a:t> + d</a:t>
            </a:r>
            <a:r>
              <a:rPr lang="it-IT" sz="2400" spc="20" baseline="30000" dirty="0">
                <a:ea typeface="Times New Roman" panose="02020603050405020304" pitchFamily="18" charset="0"/>
              </a:rPr>
              <a:t>3</a:t>
            </a:r>
            <a:r>
              <a:rPr lang="it-IT" sz="2400" spc="20" dirty="0">
                <a:ea typeface="Times New Roman" panose="02020603050405020304" pitchFamily="18" charset="0"/>
              </a:rPr>
              <a:t> + 3a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b + 3a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c + 3a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d + 3ab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 + 3b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c + 3b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d + 3ac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 + 3bc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 + 3dc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 + 3d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a + 3bd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 + 3cd</a:t>
            </a:r>
            <a:r>
              <a:rPr lang="it-IT" sz="2400" spc="20" baseline="30000" dirty="0">
                <a:ea typeface="Times New Roman" panose="02020603050405020304" pitchFamily="18" charset="0"/>
              </a:rPr>
              <a:t>2</a:t>
            </a:r>
            <a:r>
              <a:rPr lang="it-IT" sz="2400" spc="20" dirty="0">
                <a:ea typeface="Times New Roman" panose="02020603050405020304" pitchFamily="18" charset="0"/>
              </a:rPr>
              <a:t> + 6abc + 6acd + 6bcd + 6abd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0938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87488" y="18448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pc="20" dirty="0" smtClean="0">
                <a:ea typeface="Times New Roman" panose="02020603050405020304" pitchFamily="18" charset="0"/>
              </a:rPr>
              <a:t>Quanti </a:t>
            </a:r>
            <a:r>
              <a:rPr lang="it-IT" spc="20" dirty="0">
                <a:ea typeface="Times New Roman" panose="02020603050405020304" pitchFamily="18" charset="0"/>
              </a:rPr>
              <a:t>sono i termini dello sviluppo della potenza </a:t>
            </a:r>
            <a:r>
              <a:rPr lang="it-IT" spc="20" dirty="0" smtClean="0">
                <a:ea typeface="Times New Roman" panose="02020603050405020304" pitchFamily="18" charset="0"/>
              </a:rPr>
              <a:t/>
            </a:r>
            <a:br>
              <a:rPr lang="it-IT" spc="20" dirty="0" smtClean="0">
                <a:ea typeface="Times New Roman" panose="02020603050405020304" pitchFamily="18" charset="0"/>
              </a:rPr>
            </a:br>
            <a:r>
              <a:rPr lang="it-IT" spc="20" dirty="0" smtClean="0">
                <a:ea typeface="Times New Roman" panose="02020603050405020304" pitchFamily="18" charset="0"/>
              </a:rPr>
              <a:t>di </a:t>
            </a:r>
            <a:r>
              <a:rPr lang="it-IT" spc="20" dirty="0">
                <a:ea typeface="Times New Roman" panose="02020603050405020304" pitchFamily="18" charset="0"/>
              </a:rPr>
              <a:t>un polinomio?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25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12192000" cy="4658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0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7798" y="1289004"/>
            <a:ext cx="10064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it-IT" sz="24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Domanda</a:t>
            </a:r>
            <a:endParaRPr lang="it-IT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Come si può giustificare, ragionando sulle potenze del binomio, la modalità di costruzione della riga successiva a una riga nota?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68371" y="1287207"/>
            <a:ext cx="100552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Risposta attesa</a:t>
            </a: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400" dirty="0"/>
              <a:t>L</a:t>
            </a:r>
            <a:r>
              <a:rPr lang="it-IT" sz="2400" dirty="0" smtClean="0"/>
              <a:t>a seconda riga si compone di due 1, il primo è il coefficiente della </a:t>
            </a:r>
            <a:r>
              <a:rPr lang="it-IT" sz="2400" i="1" dirty="0" smtClean="0"/>
              <a:t>a</a:t>
            </a:r>
            <a:r>
              <a:rPr lang="it-IT" sz="2400" dirty="0" smtClean="0"/>
              <a:t>, il secondo il coefficiente della </a:t>
            </a:r>
            <a:r>
              <a:rPr lang="it-IT" sz="2400" i="1" dirty="0" smtClean="0"/>
              <a:t>b</a:t>
            </a:r>
            <a:r>
              <a:rPr lang="it-IT" sz="2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Nel passaggio alla terza riga, risultato del prodotto (a + b)(a + b), il secondo termine </a:t>
            </a:r>
            <a:r>
              <a:rPr lang="it-IT" sz="2400" i="1" dirty="0" smtClean="0"/>
              <a:t>ab</a:t>
            </a:r>
            <a:r>
              <a:rPr lang="it-IT" sz="2400" dirty="0" smtClean="0"/>
              <a:t> si ottiene in due modi distinti: moltiplicando la </a:t>
            </a:r>
            <a:r>
              <a:rPr lang="it-IT" sz="2400" i="1" dirty="0" smtClean="0"/>
              <a:t>a</a:t>
            </a:r>
            <a:r>
              <a:rPr lang="it-IT" sz="2400" dirty="0" smtClean="0"/>
              <a:t> della prima parentesi per la </a:t>
            </a:r>
            <a:r>
              <a:rPr lang="it-IT" sz="2400" i="1" dirty="0" smtClean="0"/>
              <a:t>b</a:t>
            </a:r>
            <a:r>
              <a:rPr lang="it-IT" sz="2400" dirty="0" smtClean="0"/>
              <a:t> della seconda o la </a:t>
            </a:r>
            <a:r>
              <a:rPr lang="it-IT" sz="2400" i="1" dirty="0" smtClean="0"/>
              <a:t>b</a:t>
            </a:r>
            <a:r>
              <a:rPr lang="it-IT" sz="2400" dirty="0" smtClean="0"/>
              <a:t> della prima parentesi per la </a:t>
            </a:r>
            <a:r>
              <a:rPr lang="it-IT" sz="2400" i="1" dirty="0" smtClean="0"/>
              <a:t>a</a:t>
            </a:r>
            <a:r>
              <a:rPr lang="it-IT" sz="2400" dirty="0" smtClean="0"/>
              <a:t> della seconda. 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Dunque: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/>
              <a:t>1 + 1 = 2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186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68371" y="1287207"/>
            <a:ext cx="100552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Risposta attesa</a:t>
            </a: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400" dirty="0"/>
              <a:t>L</a:t>
            </a:r>
            <a:r>
              <a:rPr lang="it-IT" sz="2400" dirty="0" smtClean="0"/>
              <a:t>a terza riga inizia con un 1 e un 2, il primo è il coefficiente di </a:t>
            </a:r>
            <a:r>
              <a:rPr lang="it-IT" sz="2400" i="1" dirty="0" smtClean="0"/>
              <a:t>a</a:t>
            </a:r>
            <a:r>
              <a:rPr lang="it-IT" sz="2400" i="1" baseline="30000" dirty="0" smtClean="0"/>
              <a:t>2</a:t>
            </a:r>
            <a:r>
              <a:rPr lang="it-IT" sz="2400" dirty="0" smtClean="0"/>
              <a:t>, il secondo il coefficiente di </a:t>
            </a:r>
            <a:r>
              <a:rPr lang="it-IT" sz="2400" i="1" dirty="0" smtClean="0"/>
              <a:t>ab</a:t>
            </a:r>
            <a:r>
              <a:rPr lang="it-IT" sz="24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Nel passaggio alla quarta riga, risultato del prodotto (</a:t>
            </a:r>
            <a:r>
              <a:rPr lang="it-IT" sz="2400" i="1" dirty="0" smtClean="0"/>
              <a:t>a</a:t>
            </a:r>
            <a:r>
              <a:rPr lang="it-IT" sz="2400" i="1" baseline="30000" dirty="0" smtClean="0"/>
              <a:t>2</a:t>
            </a:r>
            <a:r>
              <a:rPr lang="it-IT" sz="2400" dirty="0" smtClean="0"/>
              <a:t> + 2</a:t>
            </a:r>
            <a:r>
              <a:rPr lang="it-IT" sz="2400" i="1" dirty="0" smtClean="0"/>
              <a:t>ab</a:t>
            </a:r>
            <a:r>
              <a:rPr lang="it-IT" sz="2400" dirty="0" smtClean="0"/>
              <a:t> + </a:t>
            </a:r>
            <a:r>
              <a:rPr lang="it-IT" sz="2400" i="1" dirty="0" smtClean="0"/>
              <a:t>b</a:t>
            </a:r>
            <a:r>
              <a:rPr lang="it-IT" sz="2400" i="1" baseline="30000" dirty="0" smtClean="0"/>
              <a:t>2</a:t>
            </a:r>
            <a:r>
              <a:rPr lang="it-IT" sz="2400" dirty="0" smtClean="0"/>
              <a:t>)(</a:t>
            </a:r>
            <a:r>
              <a:rPr lang="it-IT" sz="2400" i="1" dirty="0" smtClean="0"/>
              <a:t>a</a:t>
            </a:r>
            <a:r>
              <a:rPr lang="it-IT" sz="2400" dirty="0" smtClean="0"/>
              <a:t> + </a:t>
            </a:r>
            <a:r>
              <a:rPr lang="it-IT" sz="2400" i="1" dirty="0" smtClean="0"/>
              <a:t>b</a:t>
            </a:r>
            <a:r>
              <a:rPr lang="it-IT" sz="2400" dirty="0" smtClean="0"/>
              <a:t>), il secondo t</a:t>
            </a:r>
            <a:r>
              <a:rPr lang="it-IT" sz="2400" dirty="0"/>
              <a:t>e</a:t>
            </a:r>
            <a:r>
              <a:rPr lang="it-IT" sz="2400" dirty="0" smtClean="0"/>
              <a:t>rmine </a:t>
            </a:r>
            <a:r>
              <a:rPr lang="it-IT" sz="2400" i="1" dirty="0" smtClean="0"/>
              <a:t>a</a:t>
            </a:r>
            <a:r>
              <a:rPr lang="it-IT" sz="2400" i="1" baseline="30000" dirty="0" smtClean="0"/>
              <a:t>2</a:t>
            </a:r>
            <a:r>
              <a:rPr lang="it-IT" sz="2400" i="1" dirty="0" smtClean="0"/>
              <a:t>b</a:t>
            </a:r>
            <a:r>
              <a:rPr lang="it-IT" sz="2400" dirty="0" smtClean="0"/>
              <a:t> si ottiene in due modi distinti: moltiplicando la </a:t>
            </a:r>
            <a:r>
              <a:rPr lang="it-IT" sz="2400" i="1" dirty="0" smtClean="0"/>
              <a:t>a</a:t>
            </a:r>
            <a:r>
              <a:rPr lang="it-IT" sz="2400" i="1" baseline="30000" dirty="0" smtClean="0"/>
              <a:t>2</a:t>
            </a:r>
            <a:r>
              <a:rPr lang="it-IT" sz="2400" dirty="0" smtClean="0"/>
              <a:t> della prima parentesi per la </a:t>
            </a:r>
            <a:r>
              <a:rPr lang="it-IT" sz="2400" i="1" dirty="0" smtClean="0"/>
              <a:t>b</a:t>
            </a:r>
            <a:r>
              <a:rPr lang="it-IT" sz="2400" dirty="0" smtClean="0"/>
              <a:t> della seconda o il 2a</a:t>
            </a:r>
            <a:r>
              <a:rPr lang="it-IT" sz="2400" i="1" dirty="0" smtClean="0"/>
              <a:t>b</a:t>
            </a:r>
            <a:r>
              <a:rPr lang="it-IT" sz="2400" dirty="0" smtClean="0"/>
              <a:t> della prima parentesi per la </a:t>
            </a:r>
            <a:r>
              <a:rPr lang="it-IT" sz="2400" i="1" dirty="0" smtClean="0"/>
              <a:t>a</a:t>
            </a:r>
            <a:r>
              <a:rPr lang="it-IT" sz="2400" dirty="0" smtClean="0"/>
              <a:t> della seconda. 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Dunque: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/>
              <a:t>1 + 2 = 3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990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68371" y="1287207"/>
            <a:ext cx="100552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u="sng" dirty="0">
                <a:ea typeface="Calibri" panose="020F0502020204030204" pitchFamily="34" charset="0"/>
                <a:cs typeface="Times New Roman" panose="02020603050405020304" pitchFamily="18" charset="0"/>
              </a:rPr>
              <a:t>Risposta attesa</a:t>
            </a: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400" dirty="0"/>
              <a:t>La terza riga prosegue con un 2 e un 1, il primo è il coefficiente di </a:t>
            </a:r>
            <a:r>
              <a:rPr lang="it-IT" sz="2400" i="1" dirty="0"/>
              <a:t>ab</a:t>
            </a:r>
            <a:r>
              <a:rPr lang="it-IT" sz="2400" dirty="0"/>
              <a:t>, il secondo il coefficiente di </a:t>
            </a:r>
            <a:r>
              <a:rPr lang="it-IT" sz="2400" i="1" dirty="0"/>
              <a:t>b</a:t>
            </a:r>
            <a:r>
              <a:rPr lang="it-IT" sz="2400" i="1" baseline="30000" dirty="0"/>
              <a:t>2</a:t>
            </a:r>
            <a:r>
              <a:rPr lang="it-IT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Nel passaggio alla quarta riga, risultato del prodotto (</a:t>
            </a:r>
            <a:r>
              <a:rPr lang="it-IT" sz="2400" i="1" dirty="0" smtClean="0"/>
              <a:t>a</a:t>
            </a:r>
            <a:r>
              <a:rPr lang="it-IT" sz="2400" i="1" baseline="30000" dirty="0" smtClean="0"/>
              <a:t>2</a:t>
            </a:r>
            <a:r>
              <a:rPr lang="it-IT" sz="2400" dirty="0" smtClean="0"/>
              <a:t> + 2</a:t>
            </a:r>
            <a:r>
              <a:rPr lang="it-IT" sz="2400" i="1" dirty="0" smtClean="0"/>
              <a:t>ab</a:t>
            </a:r>
            <a:r>
              <a:rPr lang="it-IT" sz="2400" dirty="0" smtClean="0"/>
              <a:t> + </a:t>
            </a:r>
            <a:r>
              <a:rPr lang="it-IT" sz="2400" i="1" dirty="0" smtClean="0"/>
              <a:t>b</a:t>
            </a:r>
            <a:r>
              <a:rPr lang="it-IT" sz="2400" i="1" baseline="30000" dirty="0" smtClean="0"/>
              <a:t>2</a:t>
            </a:r>
            <a:r>
              <a:rPr lang="it-IT" sz="2400" dirty="0" smtClean="0"/>
              <a:t>)(</a:t>
            </a:r>
            <a:r>
              <a:rPr lang="it-IT" sz="2400" i="1" dirty="0" smtClean="0"/>
              <a:t>a</a:t>
            </a:r>
            <a:r>
              <a:rPr lang="it-IT" sz="2400" dirty="0" smtClean="0"/>
              <a:t> + </a:t>
            </a:r>
            <a:r>
              <a:rPr lang="it-IT" sz="2400" i="1" dirty="0" smtClean="0"/>
              <a:t>b</a:t>
            </a:r>
            <a:r>
              <a:rPr lang="it-IT" sz="2400" dirty="0" smtClean="0"/>
              <a:t>), il terzo t</a:t>
            </a:r>
            <a:r>
              <a:rPr lang="it-IT" sz="2400" dirty="0"/>
              <a:t>e</a:t>
            </a:r>
            <a:r>
              <a:rPr lang="it-IT" sz="2400" dirty="0" smtClean="0"/>
              <a:t>rmine </a:t>
            </a:r>
            <a:r>
              <a:rPr lang="it-IT" sz="2400" i="1" dirty="0" smtClean="0"/>
              <a:t>ab</a:t>
            </a:r>
            <a:r>
              <a:rPr lang="it-IT" sz="2400" i="1" baseline="30000" dirty="0" smtClean="0"/>
              <a:t>2</a:t>
            </a:r>
            <a:r>
              <a:rPr lang="it-IT" sz="2400" dirty="0" smtClean="0"/>
              <a:t> si ottiene in due modi distinti: moltiplicando il </a:t>
            </a:r>
            <a:r>
              <a:rPr lang="it-IT" sz="2400" dirty="0"/>
              <a:t>2a</a:t>
            </a:r>
            <a:r>
              <a:rPr lang="it-IT" sz="2400" i="1" dirty="0"/>
              <a:t>b</a:t>
            </a:r>
            <a:r>
              <a:rPr lang="it-IT" sz="2400" dirty="0"/>
              <a:t> della prima parentesi per la </a:t>
            </a:r>
            <a:r>
              <a:rPr lang="it-IT" sz="2400" i="1" dirty="0" smtClean="0"/>
              <a:t>b</a:t>
            </a:r>
            <a:r>
              <a:rPr lang="it-IT" sz="2400" dirty="0" smtClean="0"/>
              <a:t> </a:t>
            </a:r>
            <a:r>
              <a:rPr lang="it-IT" sz="2400" dirty="0"/>
              <a:t>della seconda </a:t>
            </a:r>
            <a:r>
              <a:rPr lang="it-IT" sz="2400" dirty="0" smtClean="0"/>
              <a:t>o la </a:t>
            </a:r>
            <a:r>
              <a:rPr lang="it-IT" sz="2400" i="1" dirty="0" smtClean="0"/>
              <a:t>b</a:t>
            </a:r>
            <a:r>
              <a:rPr lang="it-IT" sz="2400" i="1" baseline="30000" dirty="0" smtClean="0"/>
              <a:t>2</a:t>
            </a:r>
            <a:r>
              <a:rPr lang="it-IT" sz="2400" dirty="0" smtClean="0"/>
              <a:t> della prima parentesi per la </a:t>
            </a:r>
            <a:r>
              <a:rPr lang="it-IT" sz="2400" i="1" dirty="0" smtClean="0"/>
              <a:t>a</a:t>
            </a:r>
            <a:r>
              <a:rPr lang="it-IT" sz="2400" dirty="0" smtClean="0"/>
              <a:t> della seconda. </a:t>
            </a:r>
          </a:p>
          <a:p>
            <a:pPr>
              <a:lnSpc>
                <a:spcPct val="150000"/>
              </a:lnSpc>
            </a:pPr>
            <a:r>
              <a:rPr lang="it-IT" sz="2400" dirty="0" smtClean="0"/>
              <a:t>Dunque:</a:t>
            </a:r>
          </a:p>
          <a:p>
            <a:pPr algn="ctr">
              <a:lnSpc>
                <a:spcPct val="150000"/>
              </a:lnSpc>
            </a:pPr>
            <a:r>
              <a:rPr lang="it-IT" sz="2400" dirty="0" smtClean="0"/>
              <a:t>2 + 1 = 3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929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1613</Words>
  <Application>Microsoft Office PowerPoint</Application>
  <PresentationFormat>Widescreen</PresentationFormat>
  <Paragraphs>94</Paragraphs>
  <Slides>45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3" baseType="lpstr">
      <vt:lpstr>Arial Unicode MS</vt:lpstr>
      <vt:lpstr>Arial</vt:lpstr>
      <vt:lpstr>Calibri</vt:lpstr>
      <vt:lpstr>Calibri Light</vt:lpstr>
      <vt:lpstr>Cambria</vt:lpstr>
      <vt:lpstr>Garamond</vt:lpstr>
      <vt:lpstr>Times New Roman</vt:lpstr>
      <vt:lpstr>Tema di Office</vt:lpstr>
      <vt:lpstr>Le potenze del binomio e il Triangolo di Tartaglia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se si volessero calcolare  le potenze del trinomio?</vt:lpstr>
      <vt:lpstr>Il Tetraedro di Tartaglia e le potenze del trinomio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L’Ipertetraedro di Tartaglia e le potenze del quadrinomio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Quanti sono i termini dello sviluppo della potenza  di un polinomio?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potenze</dc:title>
  <dc:creator>Stefano</dc:creator>
  <cp:lastModifiedBy>Stefano</cp:lastModifiedBy>
  <cp:revision>68</cp:revision>
  <dcterms:created xsi:type="dcterms:W3CDTF">2019-11-07T17:50:54Z</dcterms:created>
  <dcterms:modified xsi:type="dcterms:W3CDTF">2019-12-06T07:26:36Z</dcterms:modified>
</cp:coreProperties>
</file>