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30AD02-54B0-4CC4-A91A-93FC0C14C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777BAC9-4816-420A-BAA2-C9CB5D9DB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EDEF3C-3B0F-4C30-B2C1-0F5DC0602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C606-A2AF-4513-AB44-BF3C7AACA3AF}" type="datetimeFigureOut">
              <a:rPr lang="it-IT" smtClean="0"/>
              <a:t>26/10/2018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F8C2ADB-7802-47B3-AB32-91D7371E5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77BC3FF-0575-42B5-903C-EC2729283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2703-77DB-4682-B0E6-3F0E8BB08D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124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89049B-4029-4D8A-AAE1-B90B81C3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C6C6EAF-0A9E-46A8-91D6-DE5DBF1B8F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1E7280-F2A1-4461-9208-58CD5B63B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C606-A2AF-4513-AB44-BF3C7AACA3AF}" type="datetimeFigureOut">
              <a:rPr lang="it-IT" smtClean="0"/>
              <a:t>26/10/2018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5139AD-A402-4704-84DD-629484C70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76B3B88-AAA9-4557-94FC-0025005E7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2703-77DB-4682-B0E6-3F0E8BB08D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259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444A937-7C35-4E11-80FD-8D5F0EF242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C6E9E54-921F-469B-9163-8300C50A40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512A68-3DD7-40C9-A266-31A17721A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C606-A2AF-4513-AB44-BF3C7AACA3AF}" type="datetimeFigureOut">
              <a:rPr lang="it-IT" smtClean="0"/>
              <a:t>26/10/2018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A289055-408D-4FDE-99BA-D3B563CD7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03F8BA-762A-4670-8F8B-17A48F97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2703-77DB-4682-B0E6-3F0E8BB08D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62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ABF12F-E83A-4E92-AE63-20841BD5A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465D30-DFB6-4B94-A451-8F4FD3D7D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5CF78D0-4397-4102-AF23-CA43E38C1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C606-A2AF-4513-AB44-BF3C7AACA3AF}" type="datetimeFigureOut">
              <a:rPr lang="it-IT" smtClean="0"/>
              <a:t>26/10/2018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080923-51E4-4EA6-82D2-70FC78ADE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9B75AC-C7D1-4476-9006-581500D00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2703-77DB-4682-B0E6-3F0E8BB08D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889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A121FA-C869-46D5-AE8C-BBB4636EE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8945BE8-1DBA-4E01-A6D5-AB9CFE262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DFBDB8-7659-4AE4-8DEE-FA353F81C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C606-A2AF-4513-AB44-BF3C7AACA3AF}" type="datetimeFigureOut">
              <a:rPr lang="it-IT" smtClean="0"/>
              <a:t>26/10/2018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4ACAA7-166D-466A-B587-2129A775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25CBB8C-8278-4847-8F33-55D18AA9F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2703-77DB-4682-B0E6-3F0E8BB08D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376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549EA9B-4620-41FB-97D2-D7E6B6447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E98BA7-BB4C-409B-84AC-0DEF4E6F2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5711F5A-AE5F-4961-BD5F-E420AEEA2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605C282-8C15-4911-9F3B-5C6307B5E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C606-A2AF-4513-AB44-BF3C7AACA3AF}" type="datetimeFigureOut">
              <a:rPr lang="it-IT" smtClean="0"/>
              <a:t>26/10/2018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3E29C02-9154-4930-B915-DE8A06E5C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2562F1F-20A2-4BCE-BEB0-F60CD3422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2703-77DB-4682-B0E6-3F0E8BB08D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789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2A8200-F41D-43B0-AC1B-523522944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1B99F23-B2D8-4FA7-8EBB-8C50E695DC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527A20F-88E9-4BE6-B863-051ED342A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C925D06-6473-4B01-9222-D0C57E42E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A1E0000-9B72-4510-8F59-6F436F5537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D00C915-8BA7-44A3-A8A9-9794333B4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C606-A2AF-4513-AB44-BF3C7AACA3AF}" type="datetimeFigureOut">
              <a:rPr lang="it-IT" smtClean="0"/>
              <a:t>26/10/2018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B6B97C7-C72B-4923-BC88-085B651D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2D84A09-086B-4A2D-9970-57A138C6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2703-77DB-4682-B0E6-3F0E8BB08D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2304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410F85-88A6-4B12-9B0A-CE9C971A1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A03503C-A16F-4DAE-9D03-D5EDD3944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C606-A2AF-4513-AB44-BF3C7AACA3AF}" type="datetimeFigureOut">
              <a:rPr lang="it-IT" smtClean="0"/>
              <a:t>26/10/2018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7D9BE94-0B24-4008-8B7B-E408AF92C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D670354-86B6-4E72-A1E7-04420D031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2703-77DB-4682-B0E6-3F0E8BB08D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94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AA309ED-C957-4A90-88A5-E3EA89AF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C606-A2AF-4513-AB44-BF3C7AACA3AF}" type="datetimeFigureOut">
              <a:rPr lang="it-IT" smtClean="0"/>
              <a:t>26/10/2018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298CF4C-B9CA-4561-90F1-9CE454781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AEE6979-48D3-4C24-A237-63AE1C2A0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2703-77DB-4682-B0E6-3F0E8BB08D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167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B7400A-B1BC-457B-8A85-7560D180B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868063-6448-4BA1-92BA-15DC7B195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30508B3-F725-48F5-BCEB-F51A758BC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84AC3A6-AC55-4339-92A7-140E4A796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C606-A2AF-4513-AB44-BF3C7AACA3AF}" type="datetimeFigureOut">
              <a:rPr lang="it-IT" smtClean="0"/>
              <a:t>26/10/2018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87BBCA1-9699-4272-8E6A-B852D6C63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233C4BE-4EAE-4345-8339-C89E88A5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2703-77DB-4682-B0E6-3F0E8BB08D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377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60A03E-A20D-41EF-8C57-5FC7FE878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43F50D9-C1E9-419D-8CCD-88833F1D1C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C2EAC72-3E74-4F4A-B44D-A80079D0C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63D1886-8EF9-434D-BD78-210BE5CD9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C606-A2AF-4513-AB44-BF3C7AACA3AF}" type="datetimeFigureOut">
              <a:rPr lang="it-IT" smtClean="0"/>
              <a:t>26/10/2018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5529D23-CCB2-45BD-B468-A3C1E1FAD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AB8A928-B40B-4DE6-8EC8-0267137B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C2703-77DB-4682-B0E6-3F0E8BB08D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019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EF5CEDD-1236-444E-B735-2CAAD4CC6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3BE0D0D-4782-4DC7-9C1B-88B11C864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383DA9-7ED1-4028-8E8F-8FB4958C2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2C606-A2AF-4513-AB44-BF3C7AACA3AF}" type="datetimeFigureOut">
              <a:rPr lang="it-IT" smtClean="0"/>
              <a:t>26/10/2018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F8E5C5-4859-483C-80CA-EABD25D1BD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CDD697-2562-4439-AA07-994F87AB80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C2703-77DB-4682-B0E6-3F0E8BB08D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388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isultati immagini per maree">
            <a:extLst>
              <a:ext uri="{FF2B5EF4-FFF2-40B4-BE49-F238E27FC236}">
                <a16:creationId xmlns:a16="http://schemas.microsoft.com/office/drawing/2014/main" id="{79E43C45-71BB-4A53-B4DF-DED923557E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9" r="9575" b="2"/>
          <a:stretch/>
        </p:blipFill>
        <p:spPr bwMode="auto">
          <a:xfrm>
            <a:off x="5768642" y="-1"/>
            <a:ext cx="64230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632E954-8566-4164-A591-EBF3AF2CCA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3" y="3992591"/>
            <a:ext cx="4805996" cy="1644592"/>
          </a:xfrm>
        </p:spPr>
        <p:txBody>
          <a:bodyPr anchor="t">
            <a:normAutofit/>
          </a:bodyPr>
          <a:lstStyle/>
          <a:p>
            <a:pPr algn="l"/>
            <a:r>
              <a:rPr lang="it-IT" sz="4400">
                <a:solidFill>
                  <a:srgbClr val="000000"/>
                </a:solidFill>
              </a:rPr>
              <a:t>Le maree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02F05F3-76C7-4BD7-B691-5D8BF89EB8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320" y="3153758"/>
            <a:ext cx="4963855" cy="838831"/>
          </a:xfrm>
        </p:spPr>
        <p:txBody>
          <a:bodyPr anchor="b">
            <a:normAutofit/>
          </a:bodyPr>
          <a:lstStyle/>
          <a:p>
            <a:pPr algn="l"/>
            <a:r>
              <a:rPr lang="it-IT" sz="1500" b="1" dirty="0">
                <a:solidFill>
                  <a:srgbClr val="000000"/>
                </a:solidFill>
              </a:rPr>
              <a:t>un approfondimento per la scuola secondaria di primo grado</a:t>
            </a:r>
          </a:p>
          <a:p>
            <a:pPr algn="l"/>
            <a:r>
              <a:rPr lang="it-IT" sz="15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8639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260465-358A-403E-8B4E-2B60C3D27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Escursione mareale con un esperimento ideale</a:t>
            </a:r>
            <a:br>
              <a:rPr lang="it-IT" dirty="0"/>
            </a:b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29EDF1D-8FA9-4553-964E-7AC03CEB43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57680" y="1254443"/>
            <a:ext cx="9052560" cy="523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77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8E2D1A7-1076-4FA2-B22D-73263907A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3467"/>
            <a:ext cx="12192000" cy="744836"/>
          </a:xfr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Maree </a:t>
            </a:r>
            <a:r>
              <a:rPr lang="en-US" sz="4000" kern="1200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lunari</a:t>
            </a:r>
            <a:br>
              <a:rPr lang="en-US" sz="2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magine 3" descr="Risultati immagini per sistema terra luna">
            <a:extLst>
              <a:ext uri="{FF2B5EF4-FFF2-40B4-BE49-F238E27FC236}">
                <a16:creationId xmlns:a16="http://schemas.microsoft.com/office/drawing/2014/main" id="{9141918F-0034-439C-80C0-429EFE06B20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6" y="2092961"/>
            <a:ext cx="11396133" cy="3333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2058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88B089A-9B05-4435-B91C-28C4BDA4F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200025"/>
            <a:ext cx="10515600" cy="2146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Cosa cambia rispetto alle maree solari?</a:t>
            </a:r>
          </a:p>
          <a:p>
            <a:pPr lvl="0"/>
            <a:r>
              <a:rPr lang="it-IT" sz="2400" dirty="0"/>
              <a:t>La forza gravitazionale dipende dalla distanza terra – luna</a:t>
            </a:r>
          </a:p>
          <a:p>
            <a:pPr lvl="0"/>
            <a:r>
              <a:rPr lang="it-IT" sz="2400" dirty="0"/>
              <a:t>La forza centrifuga invece va considerata a partire dal centro della terra e si deve tenere conto della distanza fra il baricentro G del sistema terra luna e il centro T della terra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6A1CD4F-C212-4E51-8689-FC27948D01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39887" y="2163762"/>
            <a:ext cx="8912225" cy="428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12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3C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orrelata">
            <a:extLst>
              <a:ext uri="{FF2B5EF4-FFF2-40B4-BE49-F238E27FC236}">
                <a16:creationId xmlns:a16="http://schemas.microsoft.com/office/drawing/2014/main" id="{59468E70-04AA-4A14-BAB1-0A6614585B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009" y="643467"/>
            <a:ext cx="6793982" cy="55710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5897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DB85CD-89C6-4707-9620-B05BEC934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" y="105346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E' interessante notare che, siccome Sole e Luna hanno una grandezza apparente molto simile, il rapporto tra le due escursioni mareali è grossomodo </a:t>
            </a:r>
            <a:r>
              <a:rPr lang="it-IT" u="sng" dirty="0"/>
              <a:t>proporzionale alle loro densità</a:t>
            </a:r>
            <a:r>
              <a:rPr lang="it-IT" dirty="0"/>
              <a:t>: </a:t>
            </a:r>
          </a:p>
          <a:p>
            <a:r>
              <a:rPr lang="it-IT" dirty="0"/>
              <a:t>densità del Sole         </a:t>
            </a:r>
            <a:r>
              <a:rPr lang="it-IT" dirty="0">
                <a:sym typeface="Symbol" panose="05050102010706020507" pitchFamily="18" charset="2"/>
              </a:rPr>
              <a:t></a:t>
            </a:r>
            <a:r>
              <a:rPr lang="it-IT" dirty="0"/>
              <a:t>S = 1:41g/cm</a:t>
            </a:r>
            <a:r>
              <a:rPr lang="it-IT" baseline="30000" dirty="0"/>
              <a:t>3</a:t>
            </a:r>
            <a:endParaRPr lang="it-IT" dirty="0"/>
          </a:p>
          <a:p>
            <a:r>
              <a:rPr lang="it-IT" dirty="0"/>
              <a:t>densità della Luna     </a:t>
            </a:r>
            <a:r>
              <a:rPr lang="it-IT" dirty="0">
                <a:sym typeface="Symbol" panose="05050102010706020507" pitchFamily="18" charset="2"/>
              </a:rPr>
              <a:t></a:t>
            </a:r>
            <a:r>
              <a:rPr lang="it-IT" dirty="0"/>
              <a:t>L = 3:34g/cm</a:t>
            </a:r>
            <a:r>
              <a:rPr lang="it-IT" baseline="30000" dirty="0"/>
              <a:t>3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e dunque </a:t>
            </a:r>
          </a:p>
          <a:p>
            <a:endParaRPr lang="it-IT" dirty="0"/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L’escursione mareale dovuta alla luna, infatti, è circa il doppio, rispetto a quella del sole.</a:t>
            </a:r>
          </a:p>
          <a:p>
            <a:endParaRPr lang="it-IT" dirty="0"/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4E1F9534-E05D-4B42-9FB0-A026F11E2E3A}"/>
              </a:ext>
            </a:extLst>
          </p:cNvPr>
          <p:cNvPicPr/>
          <p:nvPr/>
        </p:nvPicPr>
        <p:blipFill rotWithShape="1">
          <a:blip r:embed="rId2"/>
          <a:srcRect r="4398" b="10370"/>
          <a:stretch/>
        </p:blipFill>
        <p:spPr>
          <a:xfrm>
            <a:off x="3632200" y="3733800"/>
            <a:ext cx="4602480" cy="61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053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556D6E-51E3-487A-B778-E69D5231D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it-IT" b="1" dirty="0"/>
              <a:t>Note storiche</a:t>
            </a:r>
            <a:br>
              <a:rPr lang="it-IT" sz="4100" dirty="0"/>
            </a:br>
            <a:endParaRPr lang="it-IT" sz="4100" dirty="0"/>
          </a:p>
        </p:txBody>
      </p:sp>
      <p:pic>
        <p:nvPicPr>
          <p:cNvPr id="4" name="Immagine 3" descr="C:\Users\marin\AppData\Local\Microsoft\Windows\INetCache\Content.MSO\42606D.tmp">
            <a:extLst>
              <a:ext uri="{FF2B5EF4-FFF2-40B4-BE49-F238E27FC236}">
                <a16:creationId xmlns:a16="http://schemas.microsoft.com/office/drawing/2014/main" id="{8BF0460B-99C8-43FC-9ADF-D4672DC3682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" r="6537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3BA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D22F10-4F69-4F40-AE2D-0AF2B8221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it-IT" sz="3600" dirty="0"/>
              <a:t>Principia di Newton (1642 –1727) </a:t>
            </a:r>
          </a:p>
          <a:p>
            <a:r>
              <a:rPr lang="it-IT" sz="3600" dirty="0"/>
              <a:t>“Lettere a una principessa tedesca” di Eulero (1707-1783)</a:t>
            </a:r>
          </a:p>
        </p:txBody>
      </p:sp>
    </p:spTree>
    <p:extLst>
      <p:ext uri="{BB962C8B-B14F-4D97-AF65-F5344CB8AC3E}">
        <p14:creationId xmlns:p14="http://schemas.microsoft.com/office/powerpoint/2010/main" val="31405766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4977BF-749F-43CC-9A58-119C3B6B0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Attività laboratoriali per le classi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478CF2-64F8-4A44-9DA0-573C97857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t-IT" b="1" dirty="0"/>
              <a:t>Moto attorno al baricentro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501D503-14A2-49C0-89F7-D904C687F9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4680" y="1690688"/>
            <a:ext cx="10515600" cy="460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86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4977BF-749F-43CC-9A58-119C3B6B0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Attività laboratoriali per le classi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478CF2-64F8-4A44-9DA0-573C97857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r>
              <a:rPr lang="it-IT" b="1" dirty="0"/>
              <a:t>Forza centrifuga e forza centripeta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38C76EF-5A8D-43E7-9DA6-E4C66C6257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4660" y="1690688"/>
            <a:ext cx="11282680" cy="459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73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4977BF-749F-43CC-9A58-119C3B6B0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/>
              <a:t>Attività laboratoriali per le classi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C478CF2-64F8-4A44-9DA0-573C978579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600" b="1" dirty="0"/>
              <a:t>Maree lunari</a:t>
            </a:r>
          </a:p>
          <a:p>
            <a:endParaRPr lang="it-IT" sz="2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8837749-BFAC-4286-A633-018CBDA559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95" r="1" b="1"/>
          <a:stretch/>
        </p:blipFill>
        <p:spPr>
          <a:xfrm>
            <a:off x="3982720" y="1440177"/>
            <a:ext cx="7371080" cy="505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27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55DA5D8-D932-4D35-8974-C6751319E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it-IT" dirty="0">
                <a:solidFill>
                  <a:schemeClr val="accent1"/>
                </a:solidFill>
              </a:rPr>
              <a:t>Perché parlare delle maree?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07EB42-3F7C-4895-9290-CB20B8E6F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it-IT" sz="2400" dirty="0"/>
              <a:t>È un tema rilevante nell’evoluzione della storia della scienza</a:t>
            </a:r>
          </a:p>
          <a:p>
            <a:r>
              <a:rPr lang="it-IT" sz="2400" dirty="0"/>
              <a:t>L’argomento permette in modo chiaro di avere l’idea di modello matematico</a:t>
            </a:r>
          </a:p>
          <a:p>
            <a:r>
              <a:rPr lang="it-IT" sz="2400" dirty="0"/>
              <a:t>il fenomeno è interpretabile con relativa semplicità</a:t>
            </a:r>
          </a:p>
        </p:txBody>
      </p:sp>
    </p:spTree>
    <p:extLst>
      <p:ext uri="{BB962C8B-B14F-4D97-AF65-F5344CB8AC3E}">
        <p14:creationId xmlns:p14="http://schemas.microsoft.com/office/powerpoint/2010/main" val="172217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A28461D-1ECD-45DE-BFF3-44455D352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it-IT" sz="4100">
                <a:solidFill>
                  <a:schemeClr val="accent1"/>
                </a:solidFill>
              </a:rPr>
              <a:t>Articolazione dell’argomento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712E07-5DAE-40D9-AD01-A7E2A4A8F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pPr lvl="0"/>
            <a:r>
              <a:rPr lang="it-IT" sz="2400"/>
              <a:t>analisi dei prerequisiti</a:t>
            </a:r>
          </a:p>
          <a:p>
            <a:pPr lvl="0"/>
            <a:r>
              <a:rPr lang="it-IT" sz="2400"/>
              <a:t>esposizione dei fatti osservabili</a:t>
            </a:r>
          </a:p>
          <a:p>
            <a:pPr lvl="0"/>
            <a:r>
              <a:rPr lang="it-IT" sz="2400"/>
              <a:t>studio delle maree solari</a:t>
            </a:r>
          </a:p>
          <a:p>
            <a:pPr lvl="0"/>
            <a:r>
              <a:rPr lang="it-IT" sz="2400"/>
              <a:t>studio delle maree lunari</a:t>
            </a:r>
          </a:p>
          <a:p>
            <a:pPr lvl="0"/>
            <a:r>
              <a:rPr lang="it-IT" sz="2400"/>
              <a:t>analisi delle fonti storiche</a:t>
            </a:r>
          </a:p>
          <a:p>
            <a:pPr lvl="0"/>
            <a:r>
              <a:rPr lang="it-IT" sz="2400"/>
              <a:t>descrizione di esperienze laboratoriali</a:t>
            </a:r>
          </a:p>
          <a:p>
            <a:endParaRPr lang="it-IT" sz="2400"/>
          </a:p>
        </p:txBody>
      </p:sp>
    </p:spTree>
    <p:extLst>
      <p:ext uri="{BB962C8B-B14F-4D97-AF65-F5344CB8AC3E}">
        <p14:creationId xmlns:p14="http://schemas.microsoft.com/office/powerpoint/2010/main" val="2736444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C465F4-5B4F-45FA-811D-8B697E29E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it-IT" dirty="0"/>
              <a:t>Prerequisiti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C567EE-8BE4-4259-ABBD-DBC1FE857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1" y="2575034"/>
            <a:ext cx="5120113" cy="3462228"/>
          </a:xfrm>
        </p:spPr>
        <p:txBody>
          <a:bodyPr>
            <a:normAutofit fontScale="92500"/>
          </a:bodyPr>
          <a:lstStyle/>
          <a:p>
            <a:r>
              <a:rPr lang="it-IT" b="1" dirty="0"/>
              <a:t>Forza</a:t>
            </a:r>
          </a:p>
          <a:p>
            <a:r>
              <a:rPr lang="it-IT" b="1" dirty="0"/>
              <a:t>Baricentro o centro di massa</a:t>
            </a:r>
          </a:p>
          <a:p>
            <a:r>
              <a:rPr lang="it-IT" b="1" dirty="0"/>
              <a:t>forza di attrazione gravitazionale</a:t>
            </a:r>
          </a:p>
          <a:p>
            <a:r>
              <a:rPr lang="it-IT" b="1" dirty="0"/>
              <a:t>forza centripeta</a:t>
            </a:r>
          </a:p>
          <a:p>
            <a:r>
              <a:rPr lang="it-IT" b="1" dirty="0"/>
              <a:t>forza centrifuga</a:t>
            </a:r>
          </a:p>
          <a:p>
            <a:r>
              <a:rPr lang="it-IT" b="1" dirty="0"/>
              <a:t>principio di azione e reazione o terzo principio della dinamica</a:t>
            </a:r>
            <a:endParaRPr lang="it-IT" sz="1800" dirty="0"/>
          </a:p>
        </p:txBody>
      </p:sp>
      <p:pic>
        <p:nvPicPr>
          <p:cNvPr id="6" name="Immagine 5" descr="Risultati immagini per forza centripeta">
            <a:extLst>
              <a:ext uri="{FF2B5EF4-FFF2-40B4-BE49-F238E27FC236}">
                <a16:creationId xmlns:a16="http://schemas.microsoft.com/office/drawing/2014/main" id="{7866F305-34CA-4567-AED5-CB6FB631C68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320" y="1909182"/>
            <a:ext cx="6527800" cy="37498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7164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338360F-98EF-4626-9FF2-F31D19CC1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053073" cy="4930246"/>
          </a:xfrm>
        </p:spPr>
        <p:txBody>
          <a:bodyPr>
            <a:normAutofit/>
          </a:bodyPr>
          <a:lstStyle/>
          <a:p>
            <a:pPr algn="r"/>
            <a:r>
              <a:rPr lang="it-IT" b="1" dirty="0">
                <a:solidFill>
                  <a:schemeClr val="accent1"/>
                </a:solidFill>
              </a:rPr>
              <a:t>Fatti sperimentali</a:t>
            </a:r>
            <a:br>
              <a:rPr lang="it-IT" b="1" dirty="0">
                <a:solidFill>
                  <a:schemeClr val="accent1"/>
                </a:solidFill>
              </a:rPr>
            </a:br>
            <a:endParaRPr lang="it-IT" dirty="0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E04C3F-5690-4F6E-A6AC-3F4A327A6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274" y="548640"/>
            <a:ext cx="7979162" cy="5862319"/>
          </a:xfrm>
        </p:spPr>
        <p:txBody>
          <a:bodyPr anchor="ctr">
            <a:normAutofit/>
          </a:bodyPr>
          <a:lstStyle/>
          <a:p>
            <a:pPr marL="1257300" lvl="2" indent="-342900">
              <a:buFont typeface="+mj-lt"/>
              <a:buAutoNum type="arabicPeriod"/>
            </a:pPr>
            <a:r>
              <a:rPr lang="it-IT" dirty="0"/>
              <a:t>Il livello dell'oceano si alza (alta marea) e si abbassa (bassa marea) circa due volte al giorno. Il tempo che intercorre tra due alte maree è di circa 12 ore e 25 minuti</a:t>
            </a:r>
          </a:p>
          <a:p>
            <a:pPr marL="1257300" lvl="2" indent="-342900">
              <a:buFont typeface="+mj-lt"/>
              <a:buAutoNum type="arabicPeriod"/>
            </a:pPr>
            <a:r>
              <a:rPr lang="it-IT" dirty="0"/>
              <a:t>L'escursione mareale, che è la differenza in altezza fra l'alta e la bassa, non è costante, ma tende ad essere massima con la luna piena e la luna nuova, mentre è minima quando la Luna è in quadratura con il Sole, cioè al primo e terzo quarto.</a:t>
            </a:r>
          </a:p>
          <a:p>
            <a:pPr marL="1257300" lvl="2" indent="-342900">
              <a:buFont typeface="+mj-lt"/>
              <a:buAutoNum type="arabicPeriod"/>
            </a:pPr>
            <a:r>
              <a:rPr lang="it-IT" dirty="0"/>
              <a:t>L'escursione mareale dipende moltissimo dalla forma delle coste.</a:t>
            </a:r>
          </a:p>
          <a:p>
            <a:pPr marL="1257300" lvl="2" indent="-342900">
              <a:buFont typeface="+mj-lt"/>
              <a:buAutoNum type="arabicPeriod"/>
            </a:pPr>
            <a:r>
              <a:rPr lang="it-IT" dirty="0"/>
              <a:t>Ci può essere una certa differenza, più o meno grande a seconda della forma delle coste e del periodo dell'anno, tra le due escursioni mareali della stessa giornata.</a:t>
            </a:r>
          </a:p>
          <a:p>
            <a:pPr marL="1257300" lvl="2" indent="-342900">
              <a:buFont typeface="+mj-lt"/>
              <a:buAutoNum type="arabicPeriod"/>
            </a:pPr>
            <a:r>
              <a:rPr lang="it-IT" dirty="0"/>
              <a:t>Oltre a questi periodi </a:t>
            </a:r>
            <a:r>
              <a:rPr lang="it-IT" dirty="0" err="1"/>
              <a:t>semigiornaliero</a:t>
            </a:r>
            <a:r>
              <a:rPr lang="it-IT" dirty="0"/>
              <a:t> (per l'altezza della marea) e bisettimanale (per l'escursione mareale) sono osservabili, attraverso misurazioni molto precise, anche una periodicità' dell'escursione mareale annuale e una di circa 18 anni e mezzo.</a:t>
            </a:r>
          </a:p>
          <a:p>
            <a:endParaRPr lang="it-IT" sz="1700" dirty="0"/>
          </a:p>
        </p:txBody>
      </p:sp>
    </p:spTree>
    <p:extLst>
      <p:ext uri="{BB962C8B-B14F-4D97-AF65-F5344CB8AC3E}">
        <p14:creationId xmlns:p14="http://schemas.microsoft.com/office/powerpoint/2010/main" val="4233627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E383464-80D9-4AE6-8149-E37AC412DD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57008" y="480060"/>
            <a:ext cx="6744192" cy="573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577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BCBDA6F-AA89-4541-86F8-591D7F068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it-IT">
                <a:solidFill>
                  <a:schemeClr val="accent1"/>
                </a:solidFill>
              </a:rPr>
              <a:t>Maree solari</a:t>
            </a:r>
            <a:br>
              <a:rPr lang="it-IT">
                <a:solidFill>
                  <a:schemeClr val="accent1"/>
                </a:solidFill>
              </a:rPr>
            </a:br>
            <a:endParaRPr lang="it-IT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FC77F16D-1196-4A14-82AB-91E82D8615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6031" y="963877"/>
                <a:ext cx="6377769" cy="4930246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it-IT" sz="2000" b="1" dirty="0"/>
                  <a:t>ipotesi semplificative di partenza:</a:t>
                </a:r>
              </a:p>
              <a:p>
                <a:pPr lvl="0"/>
                <a:r>
                  <a:rPr lang="it-IT" sz="2000" dirty="0"/>
                  <a:t>La terra è perfettamente sferica e ha densità costante</a:t>
                </a:r>
              </a:p>
              <a:p>
                <a:pPr lvl="0"/>
                <a:r>
                  <a:rPr lang="it-IT" sz="2000" dirty="0"/>
                  <a:t>L’orbita della terra è una circonferenza perfetta con centro il Sole</a:t>
                </a:r>
              </a:p>
              <a:p>
                <a:pPr lvl="0"/>
                <a:r>
                  <a:rPr lang="it-IT" sz="2000" dirty="0"/>
                  <a:t>Il baricentro del sistema terra – sole ha il centro coincidente con il centro del Sole</a:t>
                </a:r>
              </a:p>
              <a:p>
                <a:pPr lvl="0"/>
                <a:r>
                  <a:rPr lang="it-IT" sz="2000" dirty="0"/>
                  <a:t>I raggi solari che raggiungono la superficie della terra sono paralleli (consideriamo il Sole sufficientemente lontano per permettere tale ipotesi)</a:t>
                </a:r>
              </a:p>
              <a:p>
                <a:pPr lvl="0"/>
                <a:r>
                  <a:rPr lang="it-IT" sz="2000" dirty="0"/>
                  <a:t>La terra si muove sull’orbita con velocità angolare costante pari a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it-IT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𝜏</m:t>
                        </m:r>
                      </m:den>
                    </m:f>
                  </m:oMath>
                </a14:m>
                <a:r>
                  <a:rPr lang="it-IT" sz="2000" dirty="0"/>
                  <a:t> , con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it-IT" sz="2000" dirty="0"/>
                  <a:t> pari a un anno.</a:t>
                </a:r>
              </a:p>
              <a:p>
                <a:pPr lvl="0"/>
                <a:r>
                  <a:rPr lang="it-IT" sz="2000" dirty="0"/>
                  <a:t>la Terra è completamente ricoperta da uno strato di acqua di altezza media h (h &lt;&lt; raggio terrestre)</a:t>
                </a:r>
              </a:p>
              <a:p>
                <a:endParaRPr lang="it-IT" sz="2000" dirty="0"/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FC77F16D-1196-4A14-82AB-91E82D8615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6031" y="963877"/>
                <a:ext cx="6377769" cy="4930246"/>
              </a:xfrm>
              <a:blipFill>
                <a:blip r:embed="rId2"/>
                <a:stretch>
                  <a:fillRect l="-955" t="-136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2319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5E7F79E-D02B-49F3-98B8-981B444D42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290320"/>
            <a:ext cx="11396133" cy="4295138"/>
          </a:xfrm>
          <a:prstGeom prst="rect">
            <a:avLst/>
          </a:prstGeom>
        </p:spPr>
      </p:pic>
      <p:sp>
        <p:nvSpPr>
          <p:cNvPr id="6" name="Arco 5">
            <a:extLst>
              <a:ext uri="{FF2B5EF4-FFF2-40B4-BE49-F238E27FC236}">
                <a16:creationId xmlns:a16="http://schemas.microsoft.com/office/drawing/2014/main" id="{D41B0486-767A-47F0-8610-17FFA4514A5D}"/>
              </a:ext>
            </a:extLst>
          </p:cNvPr>
          <p:cNvSpPr/>
          <p:nvPr/>
        </p:nvSpPr>
        <p:spPr>
          <a:xfrm rot="16200000">
            <a:off x="8767819" y="2733300"/>
            <a:ext cx="6858000" cy="1391397"/>
          </a:xfrm>
          <a:prstGeom prst="arc">
            <a:avLst>
              <a:gd name="adj1" fmla="val 10817116"/>
              <a:gd name="adj2" fmla="val 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70EC8E9-E7AD-432A-AB58-A48536967476}"/>
              </a:ext>
            </a:extLst>
          </p:cNvPr>
          <p:cNvSpPr txBox="1"/>
          <p:nvPr/>
        </p:nvSpPr>
        <p:spPr>
          <a:xfrm>
            <a:off x="11501120" y="3171427"/>
            <a:ext cx="602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Sole</a:t>
            </a:r>
          </a:p>
        </p:txBody>
      </p:sp>
    </p:spTree>
    <p:extLst>
      <p:ext uri="{BB962C8B-B14F-4D97-AF65-F5344CB8AC3E}">
        <p14:creationId xmlns:p14="http://schemas.microsoft.com/office/powerpoint/2010/main" val="3921307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:\Users\marin\AppData\Local\Temp\geogebra.png">
            <a:extLst>
              <a:ext uri="{FF2B5EF4-FFF2-40B4-BE49-F238E27FC236}">
                <a16:creationId xmlns:a16="http://schemas.microsoft.com/office/drawing/2014/main" id="{C08B0CAA-81BB-4473-ACAC-87E897281ED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641" y="301942"/>
            <a:ext cx="6614160" cy="295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D9886C7-89DF-4B37-A815-050FBA8CD315}"/>
              </a:ext>
            </a:extLst>
          </p:cNvPr>
          <p:cNvPicPr/>
          <p:nvPr/>
        </p:nvPicPr>
        <p:blipFill rotWithShape="1">
          <a:blip r:embed="rId3"/>
          <a:srcRect b="15565"/>
          <a:stretch/>
        </p:blipFill>
        <p:spPr bwMode="auto">
          <a:xfrm>
            <a:off x="2680334" y="3601721"/>
            <a:ext cx="7672706" cy="2569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55996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552</Words>
  <Application>Microsoft Office PowerPoint</Application>
  <PresentationFormat>Widescreen</PresentationFormat>
  <Paragraphs>57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Symbol</vt:lpstr>
      <vt:lpstr>Tema di Office</vt:lpstr>
      <vt:lpstr>Le maree</vt:lpstr>
      <vt:lpstr>Perché parlare delle maree?</vt:lpstr>
      <vt:lpstr>Articolazione dell’argomento</vt:lpstr>
      <vt:lpstr>Prerequisiti</vt:lpstr>
      <vt:lpstr>Fatti sperimentali </vt:lpstr>
      <vt:lpstr>Presentazione standard di PowerPoint</vt:lpstr>
      <vt:lpstr>Maree solari </vt:lpstr>
      <vt:lpstr>Presentazione standard di PowerPoint</vt:lpstr>
      <vt:lpstr>Presentazione standard di PowerPoint</vt:lpstr>
      <vt:lpstr>Escursione mareale con un esperimento ideale </vt:lpstr>
      <vt:lpstr>Maree lunari </vt:lpstr>
      <vt:lpstr>Presentazione standard di PowerPoint</vt:lpstr>
      <vt:lpstr>Presentazione standard di PowerPoint</vt:lpstr>
      <vt:lpstr>Presentazione standard di PowerPoint</vt:lpstr>
      <vt:lpstr>Note storiche </vt:lpstr>
      <vt:lpstr>Attività laboratoriali per le classi </vt:lpstr>
      <vt:lpstr>Attività laboratoriali per le classi </vt:lpstr>
      <vt:lpstr>Attività laboratoriali per le classi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maree</dc:title>
  <dc:creator>marina furlani</dc:creator>
  <cp:lastModifiedBy>marina furlani</cp:lastModifiedBy>
  <cp:revision>1</cp:revision>
  <dcterms:created xsi:type="dcterms:W3CDTF">2018-10-26T22:13:50Z</dcterms:created>
  <dcterms:modified xsi:type="dcterms:W3CDTF">2018-10-26T22:15:21Z</dcterms:modified>
</cp:coreProperties>
</file>