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8"/>
  </p:notesMasterIdLst>
  <p:sldIdLst>
    <p:sldId id="256" r:id="rId3"/>
    <p:sldId id="338" r:id="rId4"/>
    <p:sldId id="260" r:id="rId5"/>
    <p:sldId id="289" r:id="rId6"/>
    <p:sldId id="300" r:id="rId7"/>
    <p:sldId id="301" r:id="rId8"/>
    <p:sldId id="303" r:id="rId9"/>
    <p:sldId id="302" r:id="rId10"/>
    <p:sldId id="304" r:id="rId11"/>
    <p:sldId id="339" r:id="rId12"/>
    <p:sldId id="306" r:id="rId13"/>
    <p:sldId id="305" r:id="rId14"/>
    <p:sldId id="307" r:id="rId15"/>
    <p:sldId id="308" r:id="rId16"/>
    <p:sldId id="309" r:id="rId17"/>
    <p:sldId id="310" r:id="rId18"/>
    <p:sldId id="312" r:id="rId19"/>
    <p:sldId id="313" r:id="rId20"/>
    <p:sldId id="315" r:id="rId21"/>
    <p:sldId id="314" r:id="rId22"/>
    <p:sldId id="316" r:id="rId23"/>
    <p:sldId id="325" r:id="rId24"/>
    <p:sldId id="318" r:id="rId25"/>
    <p:sldId id="319" r:id="rId26"/>
    <p:sldId id="317" r:id="rId27"/>
    <p:sldId id="320" r:id="rId28"/>
    <p:sldId id="322" r:id="rId29"/>
    <p:sldId id="326" r:id="rId30"/>
    <p:sldId id="340" r:id="rId31"/>
    <p:sldId id="341" r:id="rId32"/>
    <p:sldId id="343" r:id="rId33"/>
    <p:sldId id="344" r:id="rId34"/>
    <p:sldId id="346" r:id="rId35"/>
    <p:sldId id="328" r:id="rId36"/>
    <p:sldId id="329" r:id="rId37"/>
    <p:sldId id="345" r:id="rId38"/>
    <p:sldId id="327" r:id="rId39"/>
    <p:sldId id="331" r:id="rId40"/>
    <p:sldId id="330" r:id="rId41"/>
    <p:sldId id="332" r:id="rId42"/>
    <p:sldId id="333" r:id="rId43"/>
    <p:sldId id="334" r:id="rId44"/>
    <p:sldId id="335" r:id="rId45"/>
    <p:sldId id="337" r:id="rId46"/>
    <p:sldId id="336"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1281EBA6-5B96-4BAA-94A6-4244365A76F2}">
          <p14:sldIdLst>
            <p14:sldId id="256"/>
            <p14:sldId id="338"/>
            <p14:sldId id="260"/>
            <p14:sldId id="289"/>
            <p14:sldId id="300"/>
            <p14:sldId id="301"/>
            <p14:sldId id="303"/>
            <p14:sldId id="302"/>
            <p14:sldId id="304"/>
            <p14:sldId id="339"/>
            <p14:sldId id="306"/>
            <p14:sldId id="305"/>
            <p14:sldId id="307"/>
            <p14:sldId id="308"/>
            <p14:sldId id="309"/>
            <p14:sldId id="310"/>
            <p14:sldId id="312"/>
            <p14:sldId id="313"/>
            <p14:sldId id="315"/>
            <p14:sldId id="314"/>
            <p14:sldId id="316"/>
            <p14:sldId id="325"/>
            <p14:sldId id="318"/>
            <p14:sldId id="319"/>
            <p14:sldId id="317"/>
            <p14:sldId id="320"/>
            <p14:sldId id="322"/>
            <p14:sldId id="326"/>
            <p14:sldId id="340"/>
            <p14:sldId id="341"/>
            <p14:sldId id="343"/>
            <p14:sldId id="344"/>
            <p14:sldId id="346"/>
            <p14:sldId id="328"/>
            <p14:sldId id="329"/>
            <p14:sldId id="345"/>
            <p14:sldId id="327"/>
            <p14:sldId id="331"/>
            <p14:sldId id="330"/>
            <p14:sldId id="332"/>
            <p14:sldId id="333"/>
            <p14:sldId id="334"/>
            <p14:sldId id="335"/>
            <p14:sldId id="337"/>
            <p14:sldId id="336"/>
          </p14:sldIdLst>
        </p14:section>
        <p14:section name="Sezione senza titolo" id="{213E0307-6AD4-4D6D-96CF-F5817039DED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83404" autoAdjust="0"/>
  </p:normalViewPr>
  <p:slideViewPr>
    <p:cSldViewPr>
      <p:cViewPr>
        <p:scale>
          <a:sx n="95" d="100"/>
          <a:sy n="95" d="100"/>
        </p:scale>
        <p:origin x="-822" y="642"/>
      </p:cViewPr>
      <p:guideLst>
        <p:guide orient="horz" pos="2160"/>
        <p:guide pos="2880"/>
      </p:guideLst>
    </p:cSldViewPr>
  </p:slideViewPr>
  <p:outlineViewPr>
    <p:cViewPr>
      <p:scale>
        <a:sx n="33" d="100"/>
        <a:sy n="33" d="100"/>
      </p:scale>
      <p:origin x="0" y="15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34138-BDE5-4BF8-A588-92137004361D}" type="datetimeFigureOut">
              <a:rPr lang="it-IT" smtClean="0"/>
              <a:t>01/12/2013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3509A-32D7-4A93-92C7-9A36C62AC4A4}" type="slidenum">
              <a:rPr lang="it-IT" smtClean="0"/>
              <a:t>‹N›</a:t>
            </a:fld>
            <a:endParaRPr lang="it-IT"/>
          </a:p>
        </p:txBody>
      </p:sp>
    </p:spTree>
    <p:extLst>
      <p:ext uri="{BB962C8B-B14F-4D97-AF65-F5344CB8AC3E}">
        <p14:creationId xmlns:p14="http://schemas.microsoft.com/office/powerpoint/2010/main" val="266509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aseline="0" dirty="0" smtClean="0"/>
              <a:t>Rispetto agli esempi visti o elaborati in precedenza sulla teoria dei grafi, </a:t>
            </a:r>
            <a:r>
              <a:rPr lang="it-IT" sz="1200" dirty="0" smtClean="0"/>
              <a:t>sarà importante mettere in evidenza le analogie e le interessanti</a:t>
            </a:r>
            <a:r>
              <a:rPr lang="it-IT" sz="1200" baseline="0" dirty="0" smtClean="0"/>
              <a:t> </a:t>
            </a:r>
            <a:r>
              <a:rPr lang="it-IT" sz="1200" dirty="0" smtClean="0"/>
              <a:t>differenze, perché entrambe servono a memorizzare e a dare significato al proprio apprendimento.</a:t>
            </a:r>
            <a:endParaRPr lang="it-IT" dirty="0"/>
          </a:p>
        </p:txBody>
      </p:sp>
      <p:sp>
        <p:nvSpPr>
          <p:cNvPr id="4" name="Segnaposto numero diapositiva 3"/>
          <p:cNvSpPr>
            <a:spLocks noGrp="1"/>
          </p:cNvSpPr>
          <p:nvPr>
            <p:ph type="sldNum" sz="quarter" idx="10"/>
          </p:nvPr>
        </p:nvSpPr>
        <p:spPr/>
        <p:txBody>
          <a:bodyPr/>
          <a:lstStyle/>
          <a:p>
            <a:fld id="{DB33509A-32D7-4A93-92C7-9A36C62AC4A4}" type="slidenum">
              <a:rPr lang="it-IT" smtClean="0"/>
              <a:t>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Partiamo dal ricercare una nostra definizione di Progetto attraverso una sintesi dei liberi contributi di ciascuno (secondo una tecnica di </a:t>
            </a:r>
            <a:r>
              <a:rPr lang="it-IT" i="1" baseline="0" dirty="0" smtClean="0"/>
              <a:t>brainstorming</a:t>
            </a:r>
            <a:r>
              <a:rPr lang="it-IT" baseline="0" dirty="0" smtClean="0"/>
              <a:t>)  </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Tendiamo ad identificare i progetti e soprattutto i grandi progetti con le grandi opere che sono il risultato di quei progetti.  </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L’ultimo esempio non si può definire una grande opera, ma certamente ha richiesto una gestione progettuale…</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Le tecniche PERT </a:t>
            </a:r>
            <a:r>
              <a:rPr lang="it-IT" baseline="0" dirty="0" smtClean="0"/>
              <a:t>e </a:t>
            </a:r>
            <a:r>
              <a:rPr lang="it-IT" baseline="0" dirty="0" smtClean="0"/>
              <a:t>CPM </a:t>
            </a:r>
            <a:r>
              <a:rPr lang="it-IT" baseline="0" dirty="0" smtClean="0"/>
              <a:t>vedono la luce quasi contemporaneamente negli anni ‘50 dello scorso secolo, una in un contesto militare e l’altra in un contesto industriale</a:t>
            </a:r>
            <a:r>
              <a:rPr lang="it-IT"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Il PERT fu sviluppato originariamente per rispondere ai requisiti dell’era detta «</a:t>
            </a:r>
            <a:r>
              <a:rPr lang="it-IT" baseline="0" dirty="0" err="1" smtClean="0"/>
              <a:t>age</a:t>
            </a:r>
            <a:r>
              <a:rPr lang="it-IT" baseline="0" dirty="0" smtClean="0"/>
              <a:t> of massive </a:t>
            </a:r>
            <a:r>
              <a:rPr lang="it-IT" baseline="0" dirty="0" err="1" smtClean="0"/>
              <a:t>engeenering</a:t>
            </a:r>
            <a:r>
              <a:rPr lang="it-IT" baseline="0" dirty="0" smtClean="0"/>
              <a:t>», laddove le tecniche di Taylor e di </a:t>
            </a:r>
            <a:r>
              <a:rPr lang="it-IT" baseline="0" dirty="0" err="1" smtClean="0"/>
              <a:t>Gantt</a:t>
            </a:r>
            <a:r>
              <a:rPr lang="it-IT" baseline="0" dirty="0" smtClean="0"/>
              <a:t> risultavano inapplicabili. L’ufficio dei progetti speciali (SPO) della marina americana, che valutava le performance di grossi programmi militari, introdusse il PERT nel progetto nel 1958 sul progetto di </a:t>
            </a:r>
            <a:r>
              <a:rPr lang="it-IT" sz="1200" dirty="0" smtClean="0"/>
              <a:t>Sottomarini nucleari armati con missili </a:t>
            </a:r>
            <a:r>
              <a:rPr lang="it-IT" sz="1200" dirty="0" err="1" smtClean="0"/>
              <a:t>Polaris</a:t>
            </a:r>
            <a:r>
              <a:rPr lang="it-IT" sz="1200" dirty="0" smtClean="0"/>
              <a:t>, con la</a:t>
            </a:r>
            <a:r>
              <a:rPr lang="it-IT" sz="1200" baseline="0" dirty="0" smtClean="0"/>
              <a:t> consulenza della </a:t>
            </a:r>
            <a:r>
              <a:rPr lang="it-IT" sz="1200" dirty="0" err="1" smtClean="0"/>
              <a:t>Booz</a:t>
            </a:r>
            <a:r>
              <a:rPr lang="it-IT" sz="1200" dirty="0" smtClean="0"/>
              <a:t>, Allen &amp; Hamilton.</a:t>
            </a:r>
            <a:r>
              <a:rPr lang="it-IT" sz="1200" baseline="0" dirty="0" smtClean="0"/>
              <a:t> Da quel momento la tecnica PERT iniziò rapidamente a svilupparsi in quasi tutte le industrie.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t>Quasi contemporaneamente, la società </a:t>
            </a:r>
            <a:r>
              <a:rPr lang="it-IT" sz="1200" baseline="0" dirty="0" err="1" smtClean="0"/>
              <a:t>DuPont</a:t>
            </a:r>
            <a:r>
              <a:rPr lang="it-IT" sz="1200" baseline="0" dirty="0" smtClean="0"/>
              <a:t> iniziò ad utilizzare una tecnica simile, nota come CPM, che si diffuse specialmente nelle industrie di costruzione e di processo.</a:t>
            </a:r>
            <a:endParaRPr lang="it-IT" sz="1200" dirty="0" smtClean="0"/>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14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Esistono molte definizioni di progetto, quella riportata è tratta dalla 5° edizione del PMBOK (Project Management Body of Knowledge), pubblicata dal PMI (Project Management </a:t>
            </a:r>
            <a:r>
              <a:rPr lang="it-IT" baseline="0" dirty="0" err="1" smtClean="0"/>
              <a:t>Institute</a:t>
            </a:r>
            <a:r>
              <a:rPr lang="it-IT" baseline="0" dirty="0" smtClean="0"/>
              <a:t>) nel 2013.</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16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Una cosa che abbiamo scoperto sin da subito quando ci siamo chiesti che cos’è un progetto è che si definisce un progetto intorno ad un obiettivo o degli obiettivi da raggiungere. Si può ragionare con degli esempi su ciascuna caratteristica degli obiettivi.</a:t>
            </a:r>
          </a:p>
        </p:txBody>
      </p:sp>
      <p:sp>
        <p:nvSpPr>
          <p:cNvPr id="4" name="Segnaposto numero diapositiva 3"/>
          <p:cNvSpPr>
            <a:spLocks noGrp="1"/>
          </p:cNvSpPr>
          <p:nvPr>
            <p:ph type="sldNum" sz="quarter" idx="10"/>
          </p:nvPr>
        </p:nvSpPr>
        <p:spPr/>
        <p:txBody>
          <a:bodyPr/>
          <a:lstStyle/>
          <a:p>
            <a:fld id="{DB33509A-32D7-4A93-92C7-9A36C62AC4A4}" type="slidenum">
              <a:rPr lang="it-IT" smtClean="0"/>
              <a:t>17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buClr>
                <a:srgbClr val="27781A"/>
              </a:buClr>
              <a:buFont typeface="Wingdings" pitchFamily="2" charset="2"/>
              <a:buNone/>
            </a:pPr>
            <a:r>
              <a:rPr lang="it-IT" altLang="it-IT" sz="1200" dirty="0" smtClean="0"/>
              <a:t>Si presenta quindi la necessità di ottimizzare l’uso delle risorse, relativamente alla gestione di attività focalizzate alla erogazione di beni e/o servizi ad una clientela sempre più esigente. </a:t>
            </a:r>
          </a:p>
          <a:p>
            <a:pPr algn="just">
              <a:buClr>
                <a:srgbClr val="27781A"/>
              </a:buClr>
              <a:buFont typeface="Wingdings" pitchFamily="2" charset="2"/>
              <a:buChar char="§"/>
            </a:pPr>
            <a:endParaRPr lang="it-IT" altLang="it-IT" sz="1200" dirty="0" smtClean="0"/>
          </a:p>
          <a:p>
            <a:pPr algn="just">
              <a:buClr>
                <a:srgbClr val="27781A"/>
              </a:buClr>
              <a:buFont typeface="Wingdings" pitchFamily="2" charset="2"/>
              <a:buNone/>
            </a:pPr>
            <a:r>
              <a:rPr lang="it-IT" altLang="it-IT" sz="1200" dirty="0" smtClean="0"/>
              <a:t>Il Project Management assicura i corretti livelli di qualità, attraverso l’utilizzo di norme e metodi internazionalmente riconosciuti.</a:t>
            </a:r>
          </a:p>
          <a:p>
            <a:pPr algn="just">
              <a:spcBef>
                <a:spcPct val="50000"/>
              </a:spcBef>
            </a:pPr>
            <a:endParaRPr lang="it-IT" altLang="it-IT" dirty="0">
              <a:solidFill>
                <a:schemeClr val="tx2"/>
              </a:solidFill>
            </a:endParaRPr>
          </a:p>
        </p:txBody>
      </p:sp>
      <p:sp>
        <p:nvSpPr>
          <p:cNvPr id="4" name="Segnaposto numero diapositiva 3"/>
          <p:cNvSpPr>
            <a:spLocks noGrp="1"/>
          </p:cNvSpPr>
          <p:nvPr>
            <p:ph type="sldNum" sz="quarter" idx="10"/>
          </p:nvPr>
        </p:nvSpPr>
        <p:spPr/>
        <p:txBody>
          <a:bodyPr/>
          <a:lstStyle/>
          <a:p>
            <a:fld id="{DB33509A-32D7-4A93-92C7-9A36C62AC4A4}" type="slidenum">
              <a:rPr lang="it-IT" smtClean="0"/>
              <a:t>18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19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20</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B33509A-32D7-4A93-92C7-9A36C62AC4A4}" type="slidenum">
              <a:rPr lang="it-IT" smtClean="0"/>
              <a:t>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Questo significa che per costruire una WBS dobbiamo pensare innanzi tutto a tutte le attività che ci servono per portare a termine un progetto, e poi rappresentarle andando dall’alto in basso o dal generale al particolare.</a:t>
            </a:r>
          </a:p>
          <a:p>
            <a:r>
              <a:rPr lang="it-IT" baseline="0" dirty="0" smtClean="0"/>
              <a:t>In questa fase, nel costruire la WBS, non ci preoccupiamo dell’ordine cronologico o delle relazioni di precedenza tra le attività, ma lasceremo questo secondo problema ad una fase successiva.</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Rappresentazione ad albero della WBS. Nella progettazione e sviluppo di un nuovo prodotto, come una bicicletta, dovrò tener conto sia delle diverse parti che costituiscono il prodotto e potrebbero essere assegnate a diverse responsabilità, sia di attività di integrazione delle diverse parti e di gestione del progetto.</a:t>
            </a:r>
          </a:p>
          <a:p>
            <a:r>
              <a:rPr lang="it-IT" baseline="0" dirty="0" smtClean="0"/>
              <a:t>In questo caso la WBS rappresenta la seguente scomposizione:</a:t>
            </a:r>
          </a:p>
          <a:p>
            <a:pPr marL="171450" indent="-171450">
              <a:buFontTx/>
              <a:buChar char="-"/>
            </a:pPr>
            <a:r>
              <a:rPr lang="it-IT" baseline="0" dirty="0" smtClean="0"/>
              <a:t>insieme della struttura (formato da struttura, manubrio, forcella, sedile)</a:t>
            </a:r>
          </a:p>
          <a:p>
            <a:pPr marL="171450" indent="-171450">
              <a:buFontTx/>
              <a:buChar char="-"/>
            </a:pPr>
            <a:r>
              <a:rPr lang="it-IT" baseline="0" dirty="0" smtClean="0"/>
              <a:t>sistema di trasmissione</a:t>
            </a:r>
          </a:p>
          <a:p>
            <a:pPr marL="171450" indent="-171450">
              <a:buFontTx/>
              <a:buChar char="-"/>
            </a:pPr>
            <a:r>
              <a:rPr lang="it-IT" baseline="0" dirty="0" smtClean="0"/>
              <a:t>ruote (anteriore e posteriore)</a:t>
            </a:r>
          </a:p>
          <a:p>
            <a:pPr marL="171450" indent="-171450">
              <a:buFontTx/>
              <a:buChar char="-"/>
            </a:pPr>
            <a:r>
              <a:rPr lang="it-IT" baseline="0" dirty="0" smtClean="0"/>
              <a:t>sistema frenante</a:t>
            </a:r>
          </a:p>
          <a:p>
            <a:pPr marL="171450" indent="-171450">
              <a:buFontTx/>
              <a:buChar char="-"/>
            </a:pPr>
            <a:r>
              <a:rPr lang="it-IT" baseline="0" dirty="0" smtClean="0"/>
              <a:t>sistema del cambio</a:t>
            </a:r>
          </a:p>
          <a:p>
            <a:pPr marL="171450" indent="-171450">
              <a:buFontTx/>
              <a:buChar char="-"/>
            </a:pPr>
            <a:r>
              <a:rPr lang="it-IT" baseline="0" dirty="0" smtClean="0"/>
              <a:t>integrazione [idea, progettazione, assemblaggio e test (suddiviso a suo volta in test di ciascuna componente, test del prodotto, test cliente)]</a:t>
            </a:r>
          </a:p>
          <a:p>
            <a:pPr marL="171450" indent="-171450">
              <a:buFontTx/>
              <a:buChar char="-"/>
            </a:pPr>
            <a:r>
              <a:rPr lang="it-IT" baseline="0" dirty="0" err="1" smtClean="0"/>
              <a:t>project</a:t>
            </a:r>
            <a:r>
              <a:rPr lang="it-IT" baseline="0" dirty="0" smtClean="0"/>
              <a:t> management. </a:t>
            </a:r>
          </a:p>
          <a:p>
            <a:pPr marL="0" indent="0">
              <a:buFontTx/>
              <a:buNone/>
            </a:pPr>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 stessa WBS rappresentata nella slide precedente con uno schema grafico ad albero, può essere rappresentata in diversi modi.</a:t>
            </a:r>
          </a:p>
          <a:p>
            <a:r>
              <a:rPr lang="it-IT" baseline="0" dirty="0" smtClean="0"/>
              <a:t>In questo caso si è utilizzata una rappresentazione tabulare.</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Per la stessa WBS in questo caso è stata utilizzata una mappa. </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Nel scomposizione della WBS mi preoccupo solo dei legami gerarchici tra le attività, dal progetto complessivo verso il basso, ma non delle relazioni di dipendenza temporale tra le attività.</a:t>
            </a:r>
          </a:p>
          <a:p>
            <a:r>
              <a:rPr lang="it-IT" baseline="0" dirty="0" smtClean="0"/>
              <a:t>Inoltre quando costruisco la WBS non mi preoccupo neanche di procedere dall’alto verso il basso, ma di individuare tutto e solo il contenuto di progetto. E’ utile utilizzare un post-it per ogni attività individuata e successivamente organizzare le attività secondo lo schema ad albero. </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dirty="0" smtClean="0"/>
              <a:t>Si può anche pensare di proporre agli studenti un caso industriale realistico, da studiare</a:t>
            </a:r>
            <a:r>
              <a:rPr lang="it-IT" altLang="it-IT" sz="1200" baseline="0" dirty="0" smtClean="0"/>
              <a:t> attraverso la documentazione del caso (una sorta di case </a:t>
            </a:r>
            <a:r>
              <a:rPr lang="it-IT" altLang="it-IT" sz="1200" baseline="0" dirty="0" err="1" smtClean="0"/>
              <a:t>study</a:t>
            </a:r>
            <a:r>
              <a:rPr lang="it-IT" altLang="it-IT" sz="1200" baseline="0" dirty="0" smtClean="0"/>
              <a:t>).</a:t>
            </a:r>
            <a:endParaRPr lang="it-IT" altLang="it-IT" sz="1200" dirty="0" smtClean="0"/>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28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Ho immaginato di collegare il nostro progetto al progetto che si svolgerà in parallelo sulla mostra delle macchine di Archimede, promossa dall’I.I.S.S. C. Darwin.</a:t>
            </a:r>
          </a:p>
          <a:p>
            <a:r>
              <a:rPr lang="it-IT" baseline="0" dirty="0" smtClean="0"/>
              <a:t>Ho fatto quindi degli assunti per poter iniziare a sviluppare questo esempio.</a:t>
            </a:r>
          </a:p>
          <a:p>
            <a:r>
              <a:rPr lang="it-IT" baseline="0" dirty="0" smtClean="0"/>
              <a:t>Se questa proposta è fattibile, le relative modalità e obiettivi andranno verificati con i partecipanti del progetto sulle macchine di Archimede.</a:t>
            </a:r>
          </a:p>
        </p:txBody>
      </p:sp>
      <p:sp>
        <p:nvSpPr>
          <p:cNvPr id="4" name="Segnaposto numero diapositiva 3"/>
          <p:cNvSpPr>
            <a:spLocks noGrp="1"/>
          </p:cNvSpPr>
          <p:nvPr>
            <p:ph type="sldNum" sz="quarter" idx="10"/>
          </p:nvPr>
        </p:nvSpPr>
        <p:spPr/>
        <p:txBody>
          <a:bodyPr/>
          <a:lstStyle/>
          <a:p>
            <a:fld id="{DB33509A-32D7-4A93-92C7-9A36C62AC4A4}" type="slidenum">
              <a:rPr lang="it-IT" smtClean="0"/>
              <a:t>29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30</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le definizioni di base della teoria dei grafi ho fatto riferimento</a:t>
            </a:r>
            <a:r>
              <a:rPr lang="it-IT" baseline="0" dirty="0" smtClean="0"/>
              <a:t> al materiale presente nel modulo Grafi e Reti del Progetto Lauree Scientifiche. In quel lavoro sono state realizzate anche utili schede di verifica dell’apprendimento. </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In questa fase occorre che tutti i membri del gruppo si sentano liberi di esporre tutte le proprie idee rispetto alle attività da </a:t>
            </a:r>
            <a:r>
              <a:rPr lang="it-IT" baseline="0" dirty="0" smtClean="0"/>
              <a:t>fare.</a:t>
            </a:r>
          </a:p>
          <a:p>
            <a:r>
              <a:rPr lang="it-IT" baseline="0" dirty="0" smtClean="0"/>
              <a:t>Senza </a:t>
            </a:r>
            <a:r>
              <a:rPr lang="it-IT" baseline="0" dirty="0" smtClean="0"/>
              <a:t>la preoccupazione di essere giudicati o di dover dare un ordine alle attività, dovremmo riuscire a liberare la nostra creatività.</a:t>
            </a:r>
          </a:p>
        </p:txBody>
      </p:sp>
      <p:sp>
        <p:nvSpPr>
          <p:cNvPr id="4" name="Segnaposto numero diapositiva 3"/>
          <p:cNvSpPr>
            <a:spLocks noGrp="1"/>
          </p:cNvSpPr>
          <p:nvPr>
            <p:ph type="sldNum" sz="quarter" idx="10"/>
          </p:nvPr>
        </p:nvSpPr>
        <p:spPr/>
        <p:txBody>
          <a:bodyPr/>
          <a:lstStyle/>
          <a:p>
            <a:fld id="{DB33509A-32D7-4A93-92C7-9A36C62AC4A4}" type="slidenum">
              <a:rPr lang="it-IT" smtClean="0"/>
              <a:t>31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In un secondo momento, grazie alle nostre facoltà di classificazione e astrazione, organizziamo le attività secondo un schema gerarchico ad albero.</a:t>
            </a:r>
          </a:p>
          <a:p>
            <a:r>
              <a:rPr lang="it-IT" baseline="0" dirty="0" smtClean="0"/>
              <a:t>Ovviamente esistono diversi modi di costruire una WBS per lo stesso progetto, </a:t>
            </a:r>
            <a:r>
              <a:rPr lang="it-IT" baseline="0" dirty="0" smtClean="0"/>
              <a:t>anche a </a:t>
            </a:r>
            <a:r>
              <a:rPr lang="it-IT" baseline="0" dirty="0" smtClean="0"/>
              <a:t>seconda di come scegliamo di raggruppare le attività e su quanti livelli.</a:t>
            </a:r>
          </a:p>
          <a:p>
            <a:r>
              <a:rPr lang="it-IT" baseline="0" dirty="0" smtClean="0"/>
              <a:t>Il nodo più alto rappresenta l’intero progetto. I nodi al secondo livello della nostra WBS emergono dal raggruppamento di attività individuate durante il brainstorming, </a:t>
            </a:r>
            <a:r>
              <a:rPr lang="it-IT" baseline="0" dirty="0" smtClean="0"/>
              <a:t>oppure </a:t>
            </a:r>
            <a:r>
              <a:rPr lang="it-IT" baseline="0" dirty="0" smtClean="0"/>
              <a:t>potrebbero essere stati già individuati durante il brainstorming </a:t>
            </a:r>
            <a:r>
              <a:rPr lang="it-IT" baseline="0" dirty="0" smtClean="0"/>
              <a:t>(nel nostro esempio</a:t>
            </a:r>
            <a:r>
              <a:rPr lang="it-IT" baseline="0" dirty="0" smtClean="0"/>
              <a:t>, l’attività sulle sale).</a:t>
            </a:r>
          </a:p>
          <a:p>
            <a:r>
              <a:rPr lang="it-IT" baseline="0" dirty="0" smtClean="0"/>
              <a:t>All’ultimo livello troviamo i pacchetti di lavoro o </a:t>
            </a:r>
            <a:r>
              <a:rPr lang="it-IT" baseline="0" dirty="0" err="1" smtClean="0"/>
              <a:t>workpackage</a:t>
            </a:r>
            <a:r>
              <a:rPr lang="it-IT" baseline="0" dirty="0" smtClean="0"/>
              <a:t>, attività a cui è possibile associare una responsabilità.</a:t>
            </a:r>
          </a:p>
          <a:p>
            <a:r>
              <a:rPr lang="it-IT" baseline="0" dirty="0" smtClean="0"/>
              <a:t>Notiamo che nella WBS non è rispettato l’ordine cronologico tra le attività, ma solo un loro raggruppamento logico.</a:t>
            </a:r>
          </a:p>
        </p:txBody>
      </p:sp>
      <p:sp>
        <p:nvSpPr>
          <p:cNvPr id="4" name="Segnaposto numero diapositiva 3"/>
          <p:cNvSpPr>
            <a:spLocks noGrp="1"/>
          </p:cNvSpPr>
          <p:nvPr>
            <p:ph type="sldNum" sz="quarter" idx="10"/>
          </p:nvPr>
        </p:nvSpPr>
        <p:spPr/>
        <p:txBody>
          <a:bodyPr/>
          <a:lstStyle/>
          <a:p>
            <a:fld id="{DB33509A-32D7-4A93-92C7-9A36C62AC4A4}" type="slidenum">
              <a:rPr lang="it-IT" smtClean="0"/>
              <a:t>32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Riportiamo un esempio di come potrebbe essere completata la WBS relativa alla preparazione del primo evento sulla mostra delle macchine di Archimede da svolgersi presso l’Università di Tor Vergata. </a:t>
            </a:r>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 stima della durata di un attività è la stima del numero dei periodi di lavoro necessari al completamento della singole attività (un periodo di lavoro può essere ad esempio un’ora di lavoro, o una giornata lavorativa di 8 ore, o una settimana lavorativa di 40 ore o di 38 ore, etc.).</a:t>
            </a:r>
          </a:p>
          <a:p>
            <a:r>
              <a:rPr lang="it-IT" baseline="0" dirty="0" smtClean="0"/>
              <a:t>Occorre distinguere tra durata e carico di lavoro o </a:t>
            </a:r>
            <a:r>
              <a:rPr lang="it-IT" baseline="0" dirty="0" err="1" smtClean="0"/>
              <a:t>effort</a:t>
            </a:r>
            <a:r>
              <a:rPr lang="it-IT" baseline="0" dirty="0" smtClean="0"/>
              <a:t>. Se ad esempio stiamo considerando la giornata come periodo di lavoro (e quindi come nostra unità di misura), il carico di lavoro o </a:t>
            </a:r>
            <a:r>
              <a:rPr lang="it-IT" baseline="0" dirty="0" err="1" smtClean="0"/>
              <a:t>effort</a:t>
            </a:r>
            <a:r>
              <a:rPr lang="it-IT" baseline="0" dirty="0" smtClean="0"/>
              <a:t> è il numero di giorni uomo necessari al completamento dell’attività. La durata è invece il numero di giorni uomo durante i quali l’attività verrà completata</a:t>
            </a:r>
            <a:r>
              <a:rPr lang="it-IT" baseline="0" dirty="0" smtClean="0"/>
              <a:t>.</a:t>
            </a:r>
          </a:p>
          <a:p>
            <a:endParaRPr lang="it-IT" baseline="0" dirty="0" smtClean="0"/>
          </a:p>
          <a:p>
            <a:r>
              <a:rPr lang="it-IT" baseline="0" dirty="0" smtClean="0"/>
              <a:t>Nella tecnica PERT la stima della durata viene fatta sulla base di 3 elementi: tempo normale, tempo ottimistico e tempo pessimistico. In generale il PERT si applica </a:t>
            </a:r>
            <a:r>
              <a:rPr lang="it-IT" altLang="it-IT" sz="1200" dirty="0" smtClean="0"/>
              <a:t>quando c’è un alto grado di incertezza sulla stima delle attività individuali, e al tempo normale corrisponde la stima della durata più probabile (non ho approfondito</a:t>
            </a:r>
            <a:r>
              <a:rPr lang="it-IT" altLang="it-IT" sz="1200" baseline="0" dirty="0" smtClean="0"/>
              <a:t> questo aspetto legato alla probabilità, ma potremmo immaginare di approfondirlo a seconda del background degli studenti)</a:t>
            </a:r>
            <a:r>
              <a:rPr lang="it-IT" altLang="it-IT" sz="1200" dirty="0" smtClean="0"/>
              <a:t>.</a:t>
            </a:r>
            <a:r>
              <a:rPr lang="it-IT" baseline="0" dirty="0" smtClean="0"/>
              <a:t> </a:t>
            </a:r>
            <a:endParaRPr lang="it-IT" baseline="0" dirty="0" smtClean="0"/>
          </a:p>
          <a:p>
            <a:endParaRPr lang="it-IT" baseline="0" dirty="0" smtClean="0"/>
          </a:p>
          <a:p>
            <a:r>
              <a:rPr lang="it-IT" baseline="0" dirty="0" smtClean="0"/>
              <a:t>Per calcolare la durata dell’intero progetto, la tentazione potrebbe essere quella di pensare che sia sufficiente considerare la somma delle durate dei singoli </a:t>
            </a:r>
            <a:r>
              <a:rPr lang="it-IT" baseline="0" dirty="0" err="1" smtClean="0"/>
              <a:t>workpackage</a:t>
            </a:r>
            <a:r>
              <a:rPr lang="it-IT" baseline="0" dirty="0" smtClean="0"/>
              <a:t>. In realtà è necessario individuare le dipendenze tra le diverse attività, per scoprire quali attività di progetto possono essere svolte in parallelo e quali richiedono di essere svolte in successione. Questo lavoro ci consentirà in particolare di determinare la durata dell’intero progetto attraverso il Critical </a:t>
            </a:r>
            <a:r>
              <a:rPr lang="it-IT" baseline="0" dirty="0" err="1" smtClean="0"/>
              <a:t>Path</a:t>
            </a:r>
            <a:r>
              <a:rPr lang="it-IT" baseline="0" dirty="0" smtClean="0"/>
              <a:t> Method (CPM).</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Gli studenti potranno partire dalla WBS che hanno creato per il progetto di realizzazione di un evento/convegno e costruire una tabella in cui registrare le dipendenze tra le attività di dettaglio (</a:t>
            </a:r>
            <a:r>
              <a:rPr lang="it-IT" baseline="0" dirty="0" err="1" smtClean="0"/>
              <a:t>workpackage</a:t>
            </a:r>
            <a:r>
              <a:rPr lang="it-IT" baseline="0" dirty="0" smtClean="0"/>
              <a:t>), oppure provare a partire direttamente dalla costruzione del reticolo.</a:t>
            </a:r>
          </a:p>
          <a:p>
            <a:r>
              <a:rPr lang="it-IT" baseline="0" dirty="0" smtClean="0"/>
              <a:t>Personalmente trovo utile utilizzare i due strumenti in parallelo, ad esempio iniziare col fare una lista dei pacchetti di lavoro/</a:t>
            </a:r>
            <a:r>
              <a:rPr lang="it-IT" baseline="0" dirty="0" err="1" smtClean="0"/>
              <a:t>workpackage</a:t>
            </a:r>
            <a:r>
              <a:rPr lang="it-IT" baseline="0" dirty="0" smtClean="0"/>
              <a:t> e quindi individuare le precedenze aiutandomi col reticolo.</a:t>
            </a:r>
          </a:p>
          <a:p>
            <a:endParaRPr lang="it-IT" baseline="0" dirty="0" smtClean="0"/>
          </a:p>
          <a:p>
            <a:r>
              <a:rPr lang="it-IT" baseline="0" dirty="0" smtClean="0"/>
              <a:t>Il metodo che abbiamo utilizzato in questo caso si chiama </a:t>
            </a:r>
            <a:r>
              <a:rPr lang="it-IT" baseline="0" dirty="0" err="1" smtClean="0"/>
              <a:t>Precedence</a:t>
            </a:r>
            <a:r>
              <a:rPr lang="it-IT" baseline="0" dirty="0" smtClean="0"/>
              <a:t> </a:t>
            </a:r>
            <a:r>
              <a:rPr lang="it-IT" baseline="0" dirty="0" err="1" smtClean="0"/>
              <a:t>Diagramming</a:t>
            </a:r>
            <a:r>
              <a:rPr lang="it-IT" baseline="0" dirty="0" smtClean="0"/>
              <a:t> Method (PDM), detto anche «Activity on </a:t>
            </a:r>
            <a:r>
              <a:rPr lang="it-IT" baseline="0" dirty="0" err="1" smtClean="0"/>
              <a:t>Node</a:t>
            </a:r>
            <a:r>
              <a:rPr lang="it-IT" baseline="0" dirty="0" smtClean="0"/>
              <a:t>», in quanto le attività sono rappresentate dai nodi del grafo, mentre gli archi rappresentano le relazioni di precedenza tra le attività. Per semplicità consideriamo la tipologia di relazione di precedenza usata più frequentemente che è </a:t>
            </a:r>
            <a:r>
              <a:rPr lang="it-IT" baseline="0" dirty="0" err="1" smtClean="0"/>
              <a:t>Finish</a:t>
            </a:r>
            <a:r>
              <a:rPr lang="it-IT" baseline="0" dirty="0" smtClean="0"/>
              <a:t>-to-Start (l’attività seguente può iniziare quando è finita la precedente</a:t>
            </a:r>
            <a:r>
              <a:rPr lang="it-IT" baseline="0" dirty="0" smtClean="0"/>
              <a:t>).</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Per dipendenza tra attività intendiamo ad esempio che non è possibile costruire il prototipo del prodotto prima di averlo progettato (l’attività C dipende da B). Può accadere che l’inizio di un’attività dipenda dal completamento di più di un’attività, come nel caso della definizione procedure di lavoro, che dipende sia dalla chiusura delle attività di prototipazione che dall’ingegnerizzazione del prodotto.</a:t>
            </a:r>
          </a:p>
          <a:p>
            <a:r>
              <a:rPr lang="it-IT" baseline="0" dirty="0" smtClean="0"/>
              <a:t>La colonna </a:t>
            </a:r>
            <a:r>
              <a:rPr lang="it-IT" baseline="0" dirty="0" err="1" smtClean="0"/>
              <a:t>Dpp</a:t>
            </a:r>
            <a:r>
              <a:rPr lang="it-IT" baseline="0" dirty="0" smtClean="0"/>
              <a:t> (w) riporta la durata prevista per ciascun pacchetto di lavoro espressa in settimane lavorative.</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Nota: l’ingegnerizzazione è </a:t>
            </a:r>
            <a:r>
              <a:rPr lang="it-IT" dirty="0" smtClean="0"/>
              <a:t>il processo di trasformazione delle specifiche di prodotto definite dalla progettazione per tenere conto delle caratteristiche del processo produttivo utilizzato. Un esempio può essere l’opportunità di prevedere in alcuni pezzi meccanici delle protuberanze allo scopo di facilitare le operazioni di manipolazione e di lavorazione dei pezzi, protuberanze che potranno poi essere rimosse in fase di finitura.</a:t>
            </a:r>
            <a:endParaRPr lang="it-IT" baseline="0" dirty="0" smtClean="0"/>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Per costruire il reticolo, partiamo dal nodo di inizio attività e consideriamo la prima attività (o le prime attività) il cui inizio dipende soltanto dall’inizio del progetto. </a:t>
            </a:r>
          </a:p>
          <a:p>
            <a:r>
              <a:rPr lang="it-IT" baseline="0" dirty="0" smtClean="0"/>
              <a:t>La fine della prima attività, rappresentata in questo caso dal nodo che abbiamo denotato con 1, equivale all’inizio della seconda attività.</a:t>
            </a:r>
          </a:p>
          <a:p>
            <a:endParaRPr lang="it-IT" baseline="0" dirty="0" smtClean="0"/>
          </a:p>
          <a:p>
            <a:r>
              <a:rPr lang="it-IT" baseline="0" dirty="0" smtClean="0"/>
              <a:t>Poiché </a:t>
            </a:r>
            <a:r>
              <a:rPr lang="it-IT" baseline="0" dirty="0" smtClean="0"/>
              <a:t>l’attività G dipende sia da E che da F, ma anche l’attività H dipende da E, viene introdotta un’attività fittizia X a cui corrisponde durata 0, per poter rappresentare tutte le dipendenze. Notiamo che il progetto si è diviso in due rami, questo significa che le relative attività potranno essere svolte in parallelo, a patto di rispettare le </a:t>
            </a:r>
            <a:r>
              <a:rPr lang="it-IT" baseline="0" dirty="0" smtClean="0"/>
              <a:t>interdipendenze</a:t>
            </a:r>
            <a:r>
              <a:rPr lang="it-IT" baseline="0" dirty="0" smtClean="0"/>
              <a:t>. </a:t>
            </a:r>
          </a:p>
          <a:p>
            <a:endParaRPr lang="it-IT" baseline="0" dirty="0" smtClean="0"/>
          </a:p>
          <a:p>
            <a:r>
              <a:rPr lang="it-IT" baseline="0" dirty="0" smtClean="0"/>
              <a:t>Questo modo di rappresentare il reticolo di progetto in cui le attività sono rappresentate dagli archi (</a:t>
            </a:r>
            <a:r>
              <a:rPr lang="it-IT" baseline="0" dirty="0" smtClean="0"/>
              <a:t>e gli eventi di inizio o fine </a:t>
            </a:r>
            <a:r>
              <a:rPr lang="it-IT" baseline="0" dirty="0" smtClean="0"/>
              <a:t>delle attività dai nodi) si chiama Arrow </a:t>
            </a:r>
            <a:r>
              <a:rPr lang="it-IT" baseline="0" dirty="0" err="1" smtClean="0"/>
              <a:t>Diagramming</a:t>
            </a:r>
            <a:r>
              <a:rPr lang="it-IT" baseline="0" dirty="0" smtClean="0"/>
              <a:t> Method (ADM) o Activity on </a:t>
            </a:r>
            <a:r>
              <a:rPr lang="it-IT" baseline="0" dirty="0" err="1" smtClean="0"/>
              <a:t>arrow</a:t>
            </a:r>
            <a:r>
              <a:rPr lang="it-IT" baseline="0" dirty="0" smtClean="0"/>
              <a:t> (AOA</a:t>
            </a:r>
            <a:r>
              <a:rPr lang="it-IT" baseline="0" dirty="0" smtClean="0"/>
              <a:t>). Le tecniche PERT e CPM utilizzano questo tipo di diagramma. </a:t>
            </a:r>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38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L’analisi del reticolo ci permette di rispondere ad alcune domande fondamentali come:</a:t>
            </a:r>
          </a:p>
          <a:p>
            <a:pPr marL="171450" indent="-171450">
              <a:buFontTx/>
              <a:buChar char="-"/>
            </a:pPr>
            <a:r>
              <a:rPr lang="it-IT" baseline="0" dirty="0" smtClean="0"/>
              <a:t>durata del progetto e soprattutto la sua data di fine al più presto;</a:t>
            </a:r>
          </a:p>
          <a:p>
            <a:pPr marL="171450" indent="-171450">
              <a:buFontTx/>
              <a:buChar char="-"/>
            </a:pPr>
            <a:r>
              <a:rPr lang="it-IT" baseline="0" dirty="0" smtClean="0"/>
              <a:t>che impatto ha il ritardo o l’anticipo di un’attività sulla durata dell’intero progetto;</a:t>
            </a:r>
          </a:p>
          <a:p>
            <a:pPr marL="171450" indent="-171450">
              <a:buFontTx/>
              <a:buChar char="-"/>
            </a:pPr>
            <a:r>
              <a:rPr lang="it-IT" baseline="0" dirty="0" smtClean="0"/>
              <a:t>qual è il percorso critico, cioè le sequenze di attività </a:t>
            </a:r>
            <a:r>
              <a:rPr lang="it-IT" sz="1200" kern="0" dirty="0" smtClean="0">
                <a:latin typeface="+mn-lt"/>
              </a:rPr>
              <a:t>per le quali non sono ammessi ritardi, in quanto porterebbero ad un ritardo del progetto nel suo complesso.</a:t>
            </a:r>
          </a:p>
          <a:p>
            <a:pPr marL="171450" indent="-171450">
              <a:buFontTx/>
              <a:buChar char="-"/>
            </a:pPr>
            <a:endParaRPr lang="it-IT" sz="1200" kern="1200" baseline="0" dirty="0" smtClean="0">
              <a:latin typeface="+mn-lt"/>
            </a:endParaRPr>
          </a:p>
        </p:txBody>
      </p:sp>
      <p:sp>
        <p:nvSpPr>
          <p:cNvPr id="4" name="Segnaposto numero diapositiva 3"/>
          <p:cNvSpPr>
            <a:spLocks noGrp="1"/>
          </p:cNvSpPr>
          <p:nvPr>
            <p:ph type="sldNum" sz="quarter" idx="10"/>
          </p:nvPr>
        </p:nvSpPr>
        <p:spPr/>
        <p:txBody>
          <a:bodyPr/>
          <a:lstStyle/>
          <a:p>
            <a:fld id="{DB33509A-32D7-4A93-92C7-9A36C62AC4A4}" type="slidenum">
              <a:rPr lang="it-IT" smtClean="0"/>
              <a:t>39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40</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41</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Notiamo che in questa versione del reticolo abbiamo attribuito a ciascun arco non solo l’identificativo dell’attività (ad esempio A=Definizione caratteristiche del prodotto), ma anche la durata espressa nell’unità di misura di tempo che abbiamo adottato (in questo caso le settimane, dunque A (5) sta ha significare che la durata prevista per A è di 5 settimane).</a:t>
            </a:r>
          </a:p>
          <a:p>
            <a:r>
              <a:rPr lang="it-IT" baseline="0" dirty="0" smtClean="0"/>
              <a:t>Per calcolare ad esempio i tempi di inizio al più presto dell’attività G, percorriamo il grafo in avanti e consideriamo che G dipende da F e da E. Quando al più presto può finire F? Poiché può iniziare al più presto la 31-ma settimana e dura 4 settimane potrà finire al più presto nella 35-ma settimana (=31+4). Però G dipende anche da E che può finire al più presto nella 37-ma settimana, dunque G potrà iniziare al più presto nella 37-ma settimana.</a:t>
            </a:r>
          </a:p>
          <a:p>
            <a:r>
              <a:rPr lang="it-IT" baseline="0" dirty="0" smtClean="0"/>
              <a:t>Per calcolare ad esempio il tempo di inizio al più tardi dell’attività F (o di fine al più tardi dell’attività D), percorriamo il grafo all’indietro e consideriamo che l’attività successiva ad F è l’attività G, che può iniziare al più tardi nella 37-ma settimana. Poiché è previsto che F duri 4 settimane, F può iniziare al più tardi nella 33-ma settimana (=37-4). Dunque per l’attività F (o per la D) è possibile uno slittamento di 2 settimane che non pregiudica la fine prevista del progetto.</a:t>
            </a:r>
          </a:p>
          <a:p>
            <a:r>
              <a:rPr lang="it-IT" baseline="0" dirty="0" smtClean="0"/>
              <a:t>Ci sono altre attività nel grafo per cui è possibile uno slittamento? Se si</a:t>
            </a:r>
            <a:r>
              <a:rPr lang="it-IT" baseline="0" dirty="0" smtClean="0"/>
              <a:t>, quali sono queste attività e </a:t>
            </a:r>
            <a:r>
              <a:rPr lang="it-IT" baseline="0" dirty="0" smtClean="0"/>
              <a:t>di quante </a:t>
            </a:r>
            <a:r>
              <a:rPr lang="it-IT" baseline="0" dirty="0" smtClean="0"/>
              <a:t>settimane può essere lo slittamento?  </a:t>
            </a:r>
            <a:endParaRPr lang="it-IT" baseline="0" dirty="0" smtClean="0"/>
          </a:p>
          <a:p>
            <a:endParaRPr lang="it-IT" baseline="0" dirty="0" smtClean="0"/>
          </a:p>
          <a:p>
            <a:r>
              <a:rPr lang="it-IT" baseline="0" dirty="0" smtClean="0"/>
              <a:t>Qual è il precorso in cui le attività hanno slittamento minimo</a:t>
            </a:r>
            <a:r>
              <a:rPr lang="it-IT" baseline="0" dirty="0" smtClean="0"/>
              <a:t>? Questo percorso si chiama percorso critico.</a:t>
            </a:r>
          </a:p>
          <a:p>
            <a:r>
              <a:rPr lang="it-IT" baseline="0" dirty="0" smtClean="0"/>
              <a:t>Qual </a:t>
            </a:r>
            <a:r>
              <a:rPr lang="it-IT" baseline="0" dirty="0" smtClean="0"/>
              <a:t>è </a:t>
            </a:r>
            <a:r>
              <a:rPr lang="it-IT" baseline="0" dirty="0" smtClean="0"/>
              <a:t>il </a:t>
            </a:r>
            <a:r>
              <a:rPr lang="it-IT" baseline="0" dirty="0" smtClean="0"/>
              <a:t>possibile slittamento delle attività del percorso critico? </a:t>
            </a:r>
          </a:p>
        </p:txBody>
      </p:sp>
      <p:sp>
        <p:nvSpPr>
          <p:cNvPr id="4" name="Segnaposto numero diapositiva 3"/>
          <p:cNvSpPr>
            <a:spLocks noGrp="1"/>
          </p:cNvSpPr>
          <p:nvPr>
            <p:ph type="sldNum" sz="quarter" idx="10"/>
          </p:nvPr>
        </p:nvSpPr>
        <p:spPr/>
        <p:txBody>
          <a:bodyPr/>
          <a:lstStyle/>
          <a:p>
            <a:fld id="{DB33509A-32D7-4A93-92C7-9A36C62AC4A4}" type="slidenum">
              <a:rPr lang="it-IT" smtClean="0"/>
              <a:t>42</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Attività critiche: </a:t>
            </a:r>
            <a:r>
              <a:rPr lang="it-IT" sz="1200" b="0" i="0" u="none" strike="noStrike" kern="1200" baseline="0" dirty="0" smtClean="0">
                <a:solidFill>
                  <a:schemeClr val="tx1"/>
                </a:solidFill>
                <a:latin typeface="+mn-lt"/>
                <a:ea typeface="+mn-ea"/>
                <a:cs typeface="+mn-cs"/>
              </a:rPr>
              <a:t>devono </a:t>
            </a:r>
            <a:r>
              <a:rPr lang="it-IT" sz="1200" b="0" i="0" u="none" strike="noStrike" kern="1200" baseline="0" dirty="0" smtClean="0">
                <a:solidFill>
                  <a:schemeClr val="tx1"/>
                </a:solidFill>
                <a:latin typeface="+mn-lt"/>
                <a:ea typeface="+mn-ea"/>
                <a:cs typeface="+mn-cs"/>
              </a:rPr>
              <a:t>essere avviate al più presto e terminate non più tardi del tempo previsto affinché il progetto sia completato nel tempo previsto. </a:t>
            </a:r>
            <a:r>
              <a:rPr lang="it-IT" sz="1200" b="0" i="0" u="none" strike="noStrike" kern="1200" baseline="0" dirty="0" smtClean="0">
                <a:solidFill>
                  <a:schemeClr val="tx1"/>
                </a:solidFill>
                <a:latin typeface="+mn-lt"/>
                <a:ea typeface="+mn-ea"/>
                <a:cs typeface="+mn-cs"/>
              </a:rPr>
              <a:t>Determinano il tempo necessario per il completamento del progetto, venendo a </a:t>
            </a:r>
            <a:r>
              <a:rPr lang="it-IT" sz="1200" b="0" i="0" u="none" strike="noStrike" kern="1200" baseline="0" dirty="0" smtClean="0">
                <a:solidFill>
                  <a:schemeClr val="tx1"/>
                </a:solidFill>
                <a:latin typeface="+mn-lt"/>
                <a:ea typeface="+mn-ea"/>
                <a:cs typeface="+mn-cs"/>
              </a:rPr>
              <a:t>costituire quello che viene definito percorso critico. Nessuna </a:t>
            </a:r>
            <a:r>
              <a:rPr lang="it-IT" sz="1200" b="0" i="0" u="none" strike="noStrike" kern="1200" baseline="0" dirty="0" smtClean="0">
                <a:solidFill>
                  <a:schemeClr val="tx1"/>
                </a:solidFill>
                <a:latin typeface="+mn-lt"/>
                <a:ea typeface="+mn-ea"/>
                <a:cs typeface="+mn-cs"/>
              </a:rPr>
              <a:t>delle attività del percorso critico può </a:t>
            </a:r>
            <a:r>
              <a:rPr lang="it-IT" sz="1200" b="0" i="0" u="none" strike="noStrike" kern="1200" baseline="0" dirty="0" smtClean="0">
                <a:solidFill>
                  <a:schemeClr val="tx1"/>
                </a:solidFill>
                <a:latin typeface="+mn-lt"/>
                <a:ea typeface="+mn-ea"/>
                <a:cs typeface="+mn-cs"/>
              </a:rPr>
              <a:t>essere avviata prima in quanto dipendente dal completamento delle attività che la precedono e nessuna di loro può essere completata in ritardo perché ritarderebbe l’avvio delle attività dipendenti.</a:t>
            </a:r>
          </a:p>
          <a:p>
            <a:endParaRPr lang="it-IT" sz="1200" b="0" i="0" u="none" strike="noStrike" kern="1200" baseline="0" dirty="0" smtClean="0">
              <a:solidFill>
                <a:schemeClr val="tx1"/>
              </a:solidFill>
              <a:latin typeface="+mn-lt"/>
              <a:ea typeface="+mn-ea"/>
              <a:cs typeface="+mn-cs"/>
            </a:endParaRPr>
          </a:p>
          <a:p>
            <a:r>
              <a:rPr lang="it-IT" baseline="0" dirty="0" smtClean="0"/>
              <a:t>Attività non </a:t>
            </a:r>
            <a:r>
              <a:rPr lang="it-IT" baseline="0" dirty="0" smtClean="0"/>
              <a:t>critiche: p</a:t>
            </a:r>
            <a:r>
              <a:rPr lang="it-IT" sz="1200" b="0" i="0" u="none" strike="noStrike" kern="1200" baseline="0" dirty="0" smtClean="0">
                <a:solidFill>
                  <a:schemeClr val="tx1"/>
                </a:solidFill>
                <a:latin typeface="+mn-lt"/>
                <a:ea typeface="+mn-ea"/>
                <a:cs typeface="+mn-cs"/>
              </a:rPr>
              <a:t>ossono </a:t>
            </a:r>
            <a:r>
              <a:rPr lang="it-IT" sz="1200" b="0" i="0" u="none" strike="noStrike" kern="1200" baseline="0" dirty="0" smtClean="0">
                <a:solidFill>
                  <a:schemeClr val="tx1"/>
                </a:solidFill>
                <a:latin typeface="+mn-lt"/>
                <a:ea typeface="+mn-ea"/>
                <a:cs typeface="+mn-cs"/>
              </a:rPr>
              <a:t>anche essere avviate e/o terminate in ritardo entro certi limiti rispetto a quanto programmato senza compromettere la scadenza del progetto. Per loro esiste un certo grado di flessibilità entro il quale rispettare il programma</a:t>
            </a:r>
            <a:r>
              <a:rPr lang="it-IT" sz="1200" b="0" i="0" u="none" strike="noStrike" kern="1200" baseline="0" dirty="0" smtClean="0">
                <a:solidFill>
                  <a:schemeClr val="tx1"/>
                </a:solidFill>
                <a:latin typeface="+mn-lt"/>
                <a:ea typeface="+mn-ea"/>
                <a:cs typeface="+mn-cs"/>
              </a:rPr>
              <a:t>, determinato </a:t>
            </a:r>
            <a:r>
              <a:rPr lang="it-IT" sz="1200" b="0" i="0" u="none" strike="noStrike" kern="1200" baseline="0" dirty="0" smtClean="0">
                <a:solidFill>
                  <a:schemeClr val="tx1"/>
                </a:solidFill>
                <a:latin typeface="+mn-lt"/>
                <a:ea typeface="+mn-ea"/>
                <a:cs typeface="+mn-cs"/>
              </a:rPr>
              <a:t>dalla differenza tra l’intervallo di tempo compreso tra il tempo di completamento al più tardi dell’attività ed il tempo di avvio al più presto della stessa, e il tempo necessario per il </a:t>
            </a:r>
            <a:r>
              <a:rPr lang="it-IT" sz="1200" b="0" i="0" u="none" strike="noStrike" kern="1200" baseline="0" dirty="0" smtClean="0">
                <a:solidFill>
                  <a:schemeClr val="tx1"/>
                </a:solidFill>
                <a:latin typeface="+mn-lt"/>
                <a:ea typeface="+mn-ea"/>
                <a:cs typeface="+mn-cs"/>
              </a:rPr>
              <a:t>completamento </a:t>
            </a:r>
            <a:r>
              <a:rPr lang="it-IT" sz="1200" b="0" i="0" u="none" strike="noStrike" kern="1200" baseline="0" dirty="0" smtClean="0">
                <a:solidFill>
                  <a:schemeClr val="tx1"/>
                </a:solidFill>
                <a:latin typeface="+mn-lt"/>
                <a:ea typeface="+mn-ea"/>
                <a:cs typeface="+mn-cs"/>
              </a:rPr>
              <a:t>dell’attività. Tale slittamento</a:t>
            </a:r>
            <a:r>
              <a:rPr lang="it-IT" sz="1200" b="1" i="0" u="none" strike="noStrike" kern="1200" baseline="0" dirty="0" smtClean="0">
                <a:solidFill>
                  <a:schemeClr val="tx1"/>
                </a:solidFill>
                <a:latin typeface="+mn-lt"/>
                <a:ea typeface="+mn-ea"/>
                <a:cs typeface="+mn-cs"/>
              </a:rPr>
              <a:t> </a:t>
            </a:r>
            <a:r>
              <a:rPr lang="it-IT" sz="1200" b="0" i="0" u="none" strike="noStrike" kern="1200" baseline="0" dirty="0" smtClean="0">
                <a:solidFill>
                  <a:schemeClr val="tx1"/>
                </a:solidFill>
                <a:latin typeface="+mn-lt"/>
                <a:ea typeface="+mn-ea"/>
                <a:cs typeface="+mn-cs"/>
              </a:rPr>
              <a:t>rappresenta il tempo per il quale l’attività può essere ritardata senza aumentare il tempo di completamento del progetto.</a:t>
            </a:r>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43</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Le questioni che ci poniamo hanno l’obiettivo di ottimizzare tempi, costi, risorse.</a:t>
            </a:r>
          </a:p>
        </p:txBody>
      </p:sp>
      <p:sp>
        <p:nvSpPr>
          <p:cNvPr id="4" name="Segnaposto numero diapositiva 3"/>
          <p:cNvSpPr>
            <a:spLocks noGrp="1"/>
          </p:cNvSpPr>
          <p:nvPr>
            <p:ph type="sldNum" sz="quarter" idx="10"/>
          </p:nvPr>
        </p:nvSpPr>
        <p:spPr/>
        <p:txBody>
          <a:bodyPr/>
          <a:lstStyle/>
          <a:p>
            <a:fld id="{DB33509A-32D7-4A93-92C7-9A36C62AC4A4}" type="slidenum">
              <a:rPr lang="it-IT" smtClean="0"/>
              <a:t>44</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45</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Cosa possiamo dire del grafo composto dai due grafi in figura?</a:t>
            </a:r>
          </a:p>
        </p:txBody>
      </p:sp>
      <p:sp>
        <p:nvSpPr>
          <p:cNvPr id="4" name="Segnaposto numero diapositiva 3"/>
          <p:cNvSpPr>
            <a:spLocks noGrp="1"/>
          </p:cNvSpPr>
          <p:nvPr>
            <p:ph type="sldNum" sz="quarter" idx="10"/>
          </p:nvPr>
        </p:nvSpPr>
        <p:spPr/>
        <p:txBody>
          <a:bodyPr/>
          <a:lstStyle/>
          <a:p>
            <a:fld id="{DB33509A-32D7-4A93-92C7-9A36C62AC4A4}" type="slidenum">
              <a:rPr lang="it-IT" smtClean="0"/>
              <a:t>6</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Ad esempio, potremmo dover rispettare un senso di percorrenza, a causa di sensi unici.</a:t>
            </a:r>
          </a:p>
          <a:p>
            <a:r>
              <a:rPr lang="it-IT" baseline="0" dirty="0" smtClean="0"/>
              <a:t>In generale, per molti problemi, è necessario considerare una direzione degli archi del grafo, che si chiamano perciò, in questo caso, archi orientati.</a:t>
            </a:r>
          </a:p>
        </p:txBody>
      </p:sp>
      <p:sp>
        <p:nvSpPr>
          <p:cNvPr id="4" name="Segnaposto numero diapositiva 3"/>
          <p:cNvSpPr>
            <a:spLocks noGrp="1"/>
          </p:cNvSpPr>
          <p:nvPr>
            <p:ph type="sldNum" sz="quarter" idx="10"/>
          </p:nvPr>
        </p:nvSpPr>
        <p:spPr/>
        <p:txBody>
          <a:bodyPr/>
          <a:lstStyle/>
          <a:p>
            <a:fld id="{DB33509A-32D7-4A93-92C7-9A36C62AC4A4}" type="slidenum">
              <a:rPr lang="it-IT" smtClean="0"/>
              <a:t>7</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8</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Per i grafi orientati, l’arco orientato AB e l’arco orientato BA sono diversi, perché a ciascun arco è associata una diversa direzione.</a:t>
            </a:r>
          </a:p>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9</a:t>
            </a:fld>
            <a:endParaRPr lang="it-IT"/>
          </a:p>
        </p:txBody>
      </p:sp>
    </p:spTree>
    <p:extLst>
      <p:ext uri="{BB962C8B-B14F-4D97-AF65-F5344CB8AC3E}">
        <p14:creationId xmlns:p14="http://schemas.microsoft.com/office/powerpoint/2010/main" val="69459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DB33509A-32D7-4A93-92C7-9A36C62AC4A4}" type="slidenum">
              <a:rPr lang="it-IT" smtClean="0"/>
              <a:t>10</a:t>
            </a:fld>
            <a:endParaRPr lang="it-IT"/>
          </a:p>
        </p:txBody>
      </p:sp>
    </p:spTree>
    <p:extLst>
      <p:ext uri="{BB962C8B-B14F-4D97-AF65-F5344CB8AC3E}">
        <p14:creationId xmlns:p14="http://schemas.microsoft.com/office/powerpoint/2010/main" val="69459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10" name="Segnaposto data 9"/>
          <p:cNvSpPr>
            <a:spLocks noGrp="1"/>
          </p:cNvSpPr>
          <p:nvPr>
            <p:ph type="dt" sz="half" idx="10"/>
          </p:nvPr>
        </p:nvSpPr>
        <p:spPr/>
        <p:txBody>
          <a:bodyPr/>
          <a:lstStyle/>
          <a:p>
            <a:r>
              <a:rPr lang="it-IT" smtClean="0"/>
              <a:t>18/07/2013</a:t>
            </a:r>
            <a:endParaRPr lang="it-IT"/>
          </a:p>
        </p:txBody>
      </p:sp>
      <p:sp>
        <p:nvSpPr>
          <p:cNvPr id="11" name="Segnaposto piè di pagina 10"/>
          <p:cNvSpPr>
            <a:spLocks noGrp="1"/>
          </p:cNvSpPr>
          <p:nvPr>
            <p:ph type="ftr" sz="quarter" idx="11"/>
          </p:nvPr>
        </p:nvSpPr>
        <p:spPr/>
        <p:txBody>
          <a:bodyPr/>
          <a:lstStyle/>
          <a:p>
            <a:r>
              <a:rPr lang="it-IT" smtClean="0"/>
              <a:t>TFA - Università di Tor Vergata  Dipartimento di Matematica</a:t>
            </a:r>
            <a:endParaRPr lang="it-IT"/>
          </a:p>
        </p:txBody>
      </p:sp>
      <p:sp>
        <p:nvSpPr>
          <p:cNvPr id="12" name="Segnaposto numero diapositiva 11"/>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1162869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6223636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0981689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717753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18/07/2013</a:t>
            </a:r>
            <a:endParaRPr lang="it-IT"/>
          </a:p>
        </p:txBody>
      </p:sp>
      <p:sp>
        <p:nvSpPr>
          <p:cNvPr id="8" name="Segnaposto piè di pagina 7"/>
          <p:cNvSpPr>
            <a:spLocks noGrp="1"/>
          </p:cNvSpPr>
          <p:nvPr>
            <p:ph type="ftr" sz="quarter" idx="11"/>
          </p:nvPr>
        </p:nvSpPr>
        <p:spPr/>
        <p:txBody>
          <a:bodyPr/>
          <a:lstStyle/>
          <a:p>
            <a:r>
              <a:rPr lang="it-IT" smtClean="0"/>
              <a:t>TFA - Università di Tor Vergata  Dipartimento di Matematica</a:t>
            </a:r>
            <a:endParaRPr lang="it-IT"/>
          </a:p>
        </p:txBody>
      </p:sp>
      <p:sp>
        <p:nvSpPr>
          <p:cNvPr id="9" name="Segnaposto numero diapositiva 8"/>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3389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4598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18/07/2013</a:t>
            </a:r>
            <a:endParaRPr lang="it-IT"/>
          </a:p>
        </p:txBody>
      </p:sp>
      <p:sp>
        <p:nvSpPr>
          <p:cNvPr id="3" name="Segnaposto piè di pagina 2"/>
          <p:cNvSpPr>
            <a:spLocks noGrp="1"/>
          </p:cNvSpPr>
          <p:nvPr>
            <p:ph type="ftr" sz="quarter" idx="11"/>
          </p:nvPr>
        </p:nvSpPr>
        <p:spPr/>
        <p:txBody>
          <a:bodyPr/>
          <a:lstStyle/>
          <a:p>
            <a:r>
              <a:rPr lang="it-IT" smtClean="0"/>
              <a:t>TFA - Università di Tor Vergata  Dipartimento di Matematica</a:t>
            </a:r>
            <a:endParaRPr lang="it-IT"/>
          </a:p>
        </p:txBody>
      </p:sp>
      <p:sp>
        <p:nvSpPr>
          <p:cNvPr id="4" name="Segnaposto numero diapositiva 3"/>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408185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848706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1184982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3092987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398958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18AE1CE5-29D2-4A04-9F02-409C4C0C2116}" type="slidenum">
              <a:rPr lang="it-IT" smtClean="0"/>
              <a:t>‹N›</a:t>
            </a:fld>
            <a:endParaRPr lang="it-IT"/>
          </a:p>
        </p:txBody>
      </p:sp>
    </p:spTree>
    <p:extLst>
      <p:ext uri="{BB962C8B-B14F-4D97-AF65-F5344CB8AC3E}">
        <p14:creationId xmlns:p14="http://schemas.microsoft.com/office/powerpoint/2010/main" val="22930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49491" y="260648"/>
            <a:ext cx="7362869" cy="994086"/>
          </a:xfr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pic>
        <p:nvPicPr>
          <p:cNvPr id="11"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931" t="28782" r="27949" b="28253"/>
          <a:stretch/>
        </p:blipFill>
        <p:spPr bwMode="auto">
          <a:xfrm>
            <a:off x="7859615" y="309524"/>
            <a:ext cx="744833" cy="887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egnaposto data 15"/>
          <p:cNvSpPr>
            <a:spLocks noGrp="1"/>
          </p:cNvSpPr>
          <p:nvPr>
            <p:ph type="dt" sz="half" idx="10"/>
          </p:nvPr>
        </p:nvSpPr>
        <p:spPr/>
        <p:txBody>
          <a:bodyPr/>
          <a:lstStyle/>
          <a:p>
            <a:r>
              <a:rPr lang="it-IT" smtClean="0"/>
              <a:t>18/07/2013</a:t>
            </a:r>
            <a:endParaRPr lang="it-IT"/>
          </a:p>
        </p:txBody>
      </p:sp>
      <p:sp>
        <p:nvSpPr>
          <p:cNvPr id="17" name="Segnaposto piè di pagina 16"/>
          <p:cNvSpPr>
            <a:spLocks noGrp="1"/>
          </p:cNvSpPr>
          <p:nvPr>
            <p:ph type="ftr" sz="quarter" idx="11"/>
          </p:nvPr>
        </p:nvSpPr>
        <p:spPr/>
        <p:txBody>
          <a:bodyPr/>
          <a:lstStyle/>
          <a:p>
            <a:r>
              <a:rPr lang="it-IT" smtClean="0"/>
              <a:t>TFA - Università di Tor Vergata  Dipartimento di Matematica</a:t>
            </a:r>
            <a:endParaRPr lang="it-IT"/>
          </a:p>
        </p:txBody>
      </p:sp>
      <p:sp>
        <p:nvSpPr>
          <p:cNvPr id="18" name="Segnaposto numero diapositiva 17"/>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18/07/2013</a:t>
            </a:r>
            <a:endParaRPr lang="it-IT"/>
          </a:p>
        </p:txBody>
      </p:sp>
      <p:sp>
        <p:nvSpPr>
          <p:cNvPr id="5" name="Segnaposto piè di pagina 4"/>
          <p:cNvSpPr>
            <a:spLocks noGrp="1"/>
          </p:cNvSpPr>
          <p:nvPr>
            <p:ph type="ftr" sz="quarter" idx="11"/>
          </p:nvPr>
        </p:nvSpPr>
        <p:spPr/>
        <p:txBody>
          <a:bodyPr/>
          <a:lstStyle/>
          <a:p>
            <a:r>
              <a:rPr lang="it-IT" smtClean="0"/>
              <a:t>TFA - Università di Tor Vergata  Dipartimento di Matematica</a:t>
            </a:r>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18/07/2013</a:t>
            </a:r>
            <a:endParaRPr lang="it-IT"/>
          </a:p>
        </p:txBody>
      </p:sp>
      <p:sp>
        <p:nvSpPr>
          <p:cNvPr id="8" name="Segnaposto piè di pagina 7"/>
          <p:cNvSpPr>
            <a:spLocks noGrp="1"/>
          </p:cNvSpPr>
          <p:nvPr>
            <p:ph type="ftr" sz="quarter" idx="11"/>
          </p:nvPr>
        </p:nvSpPr>
        <p:spPr/>
        <p:txBody>
          <a:bodyPr/>
          <a:lstStyle/>
          <a:p>
            <a:r>
              <a:rPr lang="it-IT" smtClean="0"/>
              <a:t>TFA - Università di Tor Vergata  Dipartimento di Matematica</a:t>
            </a:r>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18/07/2013</a:t>
            </a:r>
            <a:endParaRPr lang="it-IT"/>
          </a:p>
        </p:txBody>
      </p:sp>
      <p:sp>
        <p:nvSpPr>
          <p:cNvPr id="4" name="Segnaposto piè di pagina 3"/>
          <p:cNvSpPr>
            <a:spLocks noGrp="1"/>
          </p:cNvSpPr>
          <p:nvPr>
            <p:ph type="ftr" sz="quarter" idx="11"/>
          </p:nvPr>
        </p:nvSpPr>
        <p:spPr/>
        <p:txBody>
          <a:bodyPr/>
          <a:lstStyle/>
          <a:p>
            <a:r>
              <a:rPr lang="it-IT" smtClean="0"/>
              <a:t>TFA - Università di Tor Vergata  Dipartimento di Matematica</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18/07/2013</a:t>
            </a:r>
            <a:endParaRPr lang="it-IT"/>
          </a:p>
        </p:txBody>
      </p:sp>
      <p:sp>
        <p:nvSpPr>
          <p:cNvPr id="3" name="Segnaposto piè di pagina 2"/>
          <p:cNvSpPr>
            <a:spLocks noGrp="1"/>
          </p:cNvSpPr>
          <p:nvPr>
            <p:ph type="ftr" sz="quarter" idx="11"/>
          </p:nvPr>
        </p:nvSpPr>
        <p:spPr/>
        <p:txBody>
          <a:bodyPr/>
          <a:lstStyle/>
          <a:p>
            <a:r>
              <a:rPr lang="it-IT" smtClean="0"/>
              <a:t>TFA - Università di Tor Vergata  Dipartimento di Matematica</a:t>
            </a:r>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18/07/2013</a:t>
            </a:r>
            <a:endParaRPr lang="it-IT"/>
          </a:p>
        </p:txBody>
      </p:sp>
      <p:sp>
        <p:nvSpPr>
          <p:cNvPr id="6" name="Segnaposto piè di pagina 5"/>
          <p:cNvSpPr>
            <a:spLocks noGrp="1"/>
          </p:cNvSpPr>
          <p:nvPr>
            <p:ph type="ftr" sz="quarter" idx="11"/>
          </p:nvPr>
        </p:nvSpPr>
        <p:spPr/>
        <p:txBody>
          <a:bodyPr/>
          <a:lstStyle/>
          <a:p>
            <a:r>
              <a:rPr lang="it-IT" smtClean="0"/>
              <a:t>TFA - Università di Tor Vergata  Dipartimento di Matematica</a:t>
            </a:r>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18/07/2013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TFA - Università di Tor Vergata  Dipartimento di Matematica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18/07/2013</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TFA - Università di Tor Vergata  Dipartimento di Matematica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E1CE5-29D2-4A04-9F02-409C4C0C2116}" type="slidenum">
              <a:rPr lang="it-IT" smtClean="0"/>
              <a:t>‹N›</a:t>
            </a:fld>
            <a:endParaRPr lang="it-IT"/>
          </a:p>
        </p:txBody>
      </p:sp>
    </p:spTree>
    <p:extLst>
      <p:ext uri="{BB962C8B-B14F-4D97-AF65-F5344CB8AC3E}">
        <p14:creationId xmlns:p14="http://schemas.microsoft.com/office/powerpoint/2010/main" val="88566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391023"/>
            <a:ext cx="7772400" cy="1470025"/>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r>
              <a:rPr lang="it-IT" sz="4000" dirty="0" smtClean="0">
                <a:solidFill>
                  <a:srgbClr val="008000"/>
                </a:solidFill>
              </a:rPr>
              <a:t>Dai Ponti di</a:t>
            </a:r>
            <a:r>
              <a:rPr lang="it-IT" sz="4000" dirty="0">
                <a:solidFill>
                  <a:srgbClr val="008000"/>
                </a:solidFill>
              </a:rPr>
              <a:t> </a:t>
            </a:r>
            <a:r>
              <a:rPr lang="it-IT" sz="4000" dirty="0" err="1">
                <a:solidFill>
                  <a:srgbClr val="008000"/>
                </a:solidFill>
              </a:rPr>
              <a:t>Königsberg</a:t>
            </a:r>
            <a:r>
              <a:rPr lang="it-IT" sz="4000" dirty="0">
                <a:solidFill>
                  <a:srgbClr val="008000"/>
                </a:solidFill>
              </a:rPr>
              <a:t> </a:t>
            </a:r>
            <a:r>
              <a:rPr lang="it-IT" sz="4000" dirty="0" smtClean="0">
                <a:solidFill>
                  <a:srgbClr val="008000"/>
                </a:solidFill>
              </a:rPr>
              <a:t>al </a:t>
            </a:r>
            <a:br>
              <a:rPr lang="it-IT" sz="4000" dirty="0" smtClean="0">
                <a:solidFill>
                  <a:srgbClr val="008000"/>
                </a:solidFill>
              </a:rPr>
            </a:br>
            <a:r>
              <a:rPr lang="it-IT" sz="4000" dirty="0" smtClean="0">
                <a:solidFill>
                  <a:srgbClr val="008000"/>
                </a:solidFill>
              </a:rPr>
              <a:t>Grafo di Progetto</a:t>
            </a:r>
            <a:endParaRPr lang="it-IT" sz="4000" dirty="0">
              <a:solidFill>
                <a:srgbClr val="008000"/>
              </a:solidFill>
            </a:endParaRPr>
          </a:p>
        </p:txBody>
      </p:sp>
      <p:sp>
        <p:nvSpPr>
          <p:cNvPr id="3" name="Sottotitolo 2"/>
          <p:cNvSpPr>
            <a:spLocks noGrp="1"/>
          </p:cNvSpPr>
          <p:nvPr>
            <p:ph type="subTitle" idx="1"/>
          </p:nvPr>
        </p:nvSpPr>
        <p:spPr/>
        <p:txBody>
          <a:bodyPr>
            <a:normAutofit lnSpcReduction="10000"/>
          </a:bodyPr>
          <a:lstStyle/>
          <a:p>
            <a:endParaRPr lang="it-IT" sz="2400" dirty="0" smtClean="0"/>
          </a:p>
          <a:p>
            <a:r>
              <a:rPr lang="it-IT" sz="2400" dirty="0" smtClean="0"/>
              <a:t>Proposta di un percorso didattico / parte 2 di 2</a:t>
            </a:r>
          </a:p>
          <a:p>
            <a:r>
              <a:rPr lang="it-IT" sz="2400" dirty="0" smtClean="0"/>
              <a:t>TFA, Tor Vergata</a:t>
            </a:r>
          </a:p>
          <a:p>
            <a:r>
              <a:rPr lang="it-IT" sz="2400" dirty="0" smtClean="0"/>
              <a:t>novem</a:t>
            </a:r>
            <a:r>
              <a:rPr lang="it-IT" sz="2400" dirty="0" smtClean="0"/>
              <a:t>bre </a:t>
            </a:r>
            <a:r>
              <a:rPr lang="it-IT" sz="2400" dirty="0" smtClean="0"/>
              <a:t>2013</a:t>
            </a:r>
          </a:p>
        </p:txBody>
      </p:sp>
      <p:sp>
        <p:nvSpPr>
          <p:cNvPr id="4" name="Rettangolo 3"/>
          <p:cNvSpPr/>
          <p:nvPr/>
        </p:nvSpPr>
        <p:spPr>
          <a:xfrm>
            <a:off x="2627784" y="908720"/>
            <a:ext cx="4572000" cy="923330"/>
          </a:xfrm>
          <a:prstGeom prst="rect">
            <a:avLst/>
          </a:prstGeom>
        </p:spPr>
        <p:txBody>
          <a:bodyPr>
            <a:spAutoFit/>
          </a:bodyPr>
          <a:lstStyle/>
          <a:p>
            <a:endParaRPr lang="it-IT" dirty="0"/>
          </a:p>
          <a:p>
            <a:r>
              <a:rPr lang="it-IT" dirty="0" smtClean="0">
                <a:solidFill>
                  <a:schemeClr val="bg1">
                    <a:lumMod val="50000"/>
                  </a:schemeClr>
                </a:solidFill>
              </a:rPr>
              <a:t>Università </a:t>
            </a:r>
            <a:r>
              <a:rPr lang="it-IT" dirty="0">
                <a:solidFill>
                  <a:schemeClr val="bg1">
                    <a:lumMod val="50000"/>
                  </a:schemeClr>
                </a:solidFill>
              </a:rPr>
              <a:t>degli Studi di Roma “Tor Vergata” Dipartimento di Matematica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31" t="28782" r="27949" b="28253"/>
          <a:stretch/>
        </p:blipFill>
        <p:spPr bwMode="auto">
          <a:xfrm>
            <a:off x="1763688" y="764704"/>
            <a:ext cx="918848" cy="109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5724128" y="6165304"/>
            <a:ext cx="2664296" cy="369332"/>
          </a:xfrm>
          <a:prstGeom prst="rect">
            <a:avLst/>
          </a:prstGeom>
          <a:noFill/>
        </p:spPr>
        <p:txBody>
          <a:bodyPr wrap="square" rtlCol="0">
            <a:spAutoFit/>
          </a:bodyPr>
          <a:lstStyle/>
          <a:p>
            <a:r>
              <a:rPr lang="it-IT" dirty="0" smtClean="0">
                <a:solidFill>
                  <a:schemeClr val="tx1">
                    <a:tint val="75000"/>
                  </a:schemeClr>
                </a:solidFill>
              </a:rPr>
              <a:t>Maria </a:t>
            </a:r>
            <a:r>
              <a:rPr lang="it-IT" dirty="0">
                <a:solidFill>
                  <a:schemeClr val="tx1">
                    <a:tint val="75000"/>
                  </a:schemeClr>
                </a:solidFill>
              </a:rPr>
              <a:t>Antonietta </a:t>
            </a:r>
            <a:r>
              <a:rPr lang="it-IT" dirty="0" err="1">
                <a:solidFill>
                  <a:schemeClr val="tx1">
                    <a:tint val="75000"/>
                  </a:schemeClr>
                </a:solidFill>
              </a:rPr>
              <a:t>Restaino</a:t>
            </a:r>
            <a:endParaRPr lang="it-IT" dirty="0">
              <a:solidFill>
                <a:schemeClr val="tx1">
                  <a:tint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Introduzione al Project Management </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10</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2844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Dopo l’introduzione alla teoria dei grafi, passiamo all’introduzione al Project Management.</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Ci concentriamo in questa presentazione sui primi argomenti che riguardano: la definizione di progetto e di </a:t>
            </a:r>
            <a:r>
              <a:rPr lang="it-IT" sz="1800" dirty="0" err="1" smtClean="0"/>
              <a:t>project</a:t>
            </a:r>
            <a:r>
              <a:rPr lang="it-IT" sz="1800" dirty="0" smtClean="0"/>
              <a:t> management, la gestione del contenuto di progetto, la gestione dei tempi di progetto.</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L’obiettivo per il momento è di acquisire le nozioni di base, anche per essere in grado di costruire la WBS e iniziare a maneggiare grafi di progetto.</a:t>
            </a:r>
          </a:p>
          <a:p>
            <a:pPr algn="just">
              <a:buClr>
                <a:srgbClr val="27781A"/>
              </a:buClr>
              <a:buFont typeface="Wingdings" pitchFamily="2" charset="2"/>
              <a:buChar char="§"/>
            </a:pPr>
            <a:endParaRPr lang="it-IT" sz="1800" dirty="0" smtClean="0"/>
          </a:p>
        </p:txBody>
      </p:sp>
    </p:spTree>
    <p:extLst>
      <p:ext uri="{BB962C8B-B14F-4D97-AF65-F5344CB8AC3E}">
        <p14:creationId xmlns:p14="http://schemas.microsoft.com/office/powerpoint/2010/main" val="3323931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Cos’è un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11</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Proviamo a dare la nostra definizione di PROGETTO.</a:t>
            </a:r>
          </a:p>
        </p:txBody>
      </p:sp>
      <p:pic>
        <p:nvPicPr>
          <p:cNvPr id="2055" name="Picture 7" descr="C:\Users\realtech\AppData\Local\Microsoft\Windows\Temporary Internet Files\Content.IE5\7Z6Z4L4E\MC9000787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3906745"/>
            <a:ext cx="3816424" cy="13944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ealtech\AppData\Local\Microsoft\Windows\Temporary Internet Files\Content.IE5\SS0FPMPI\MC900292594[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413319"/>
            <a:ext cx="1103638" cy="137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61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Grandi progetti nel tempo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12</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556792"/>
            <a:ext cx="7056784"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Clr>
                <a:srgbClr val="27781A"/>
              </a:buClr>
              <a:buNone/>
            </a:pPr>
            <a:r>
              <a:rPr lang="it-IT" sz="1800" u="sng" dirty="0"/>
              <a:t>Piramide di Cheope (2500 a.C.)</a:t>
            </a:r>
          </a:p>
          <a:p>
            <a:pPr algn="just">
              <a:buClr>
                <a:srgbClr val="27781A"/>
              </a:buClr>
              <a:buFont typeface="Wingdings" pitchFamily="2" charset="2"/>
              <a:buChar char="§"/>
            </a:pPr>
            <a:r>
              <a:rPr lang="it-IT" sz="1800" dirty="0"/>
              <a:t>2.300.000 blocchi di pietra calcarea e granito -  da 2,5 a 70 tonn.cd. – per un totale di circa 6.000.000 di </a:t>
            </a:r>
            <a:r>
              <a:rPr lang="it-IT" sz="1800" dirty="0" err="1"/>
              <a:t>tonn</a:t>
            </a:r>
            <a:r>
              <a:rPr lang="it-IT" sz="1800" dirty="0"/>
              <a:t>.</a:t>
            </a:r>
          </a:p>
          <a:p>
            <a:pPr algn="just">
              <a:buClr>
                <a:srgbClr val="27781A"/>
              </a:buClr>
              <a:buFont typeface="Wingdings" pitchFamily="2" charset="2"/>
              <a:buChar char="§"/>
            </a:pPr>
            <a:r>
              <a:rPr lang="it-IT" sz="1800" dirty="0"/>
              <a:t>impegno di decine di migliaia di schiavi per decine di </a:t>
            </a:r>
            <a:r>
              <a:rPr lang="it-IT" sz="1800" dirty="0" smtClean="0"/>
              <a:t>anni</a:t>
            </a:r>
          </a:p>
          <a:p>
            <a:pPr algn="just">
              <a:buClr>
                <a:srgbClr val="27781A"/>
              </a:buClr>
              <a:buFont typeface="Wingdings" pitchFamily="2" charset="2"/>
              <a:buChar char="§"/>
            </a:pPr>
            <a:endParaRPr lang="it-IT" sz="1800" dirty="0"/>
          </a:p>
          <a:p>
            <a:pPr marL="0" lvl="0" indent="0" algn="just">
              <a:buClr>
                <a:srgbClr val="27781A"/>
              </a:buClr>
              <a:buNone/>
            </a:pPr>
            <a:r>
              <a:rPr lang="it-IT" sz="1800" u="sng" dirty="0"/>
              <a:t>Anfiteatro Flavio – Colosseo (72-80 </a:t>
            </a:r>
            <a:r>
              <a:rPr lang="it-IT" sz="1800" u="sng" dirty="0" err="1"/>
              <a:t>d.C</a:t>
            </a:r>
            <a:r>
              <a:rPr lang="it-IT" sz="1800" u="sng" dirty="0"/>
              <a:t>)</a:t>
            </a:r>
          </a:p>
          <a:p>
            <a:pPr algn="just">
              <a:buClr>
                <a:srgbClr val="27781A"/>
              </a:buClr>
              <a:buFont typeface="Wingdings" pitchFamily="2" charset="2"/>
              <a:buChar char="§"/>
            </a:pPr>
            <a:r>
              <a:rPr lang="it-IT" sz="1800" dirty="0"/>
              <a:t>configurazione ellittica (187,5 x 156,5 mt</a:t>
            </a:r>
            <a:r>
              <a:rPr lang="it-IT" sz="1800" dirty="0" smtClean="0"/>
              <a:t>) - Sviluppo </a:t>
            </a:r>
            <a:r>
              <a:rPr lang="it-IT" sz="1800" dirty="0" err="1"/>
              <a:t>perim</a:t>
            </a:r>
            <a:r>
              <a:rPr lang="it-IT" sz="1800" dirty="0"/>
              <a:t>. = 530 mt </a:t>
            </a:r>
            <a:r>
              <a:rPr lang="it-IT" sz="1800" dirty="0" smtClean="0"/>
              <a:t>-H(</a:t>
            </a:r>
            <a:r>
              <a:rPr lang="it-IT" sz="1800" dirty="0" err="1" smtClean="0"/>
              <a:t>max</a:t>
            </a:r>
            <a:r>
              <a:rPr lang="it-IT" sz="1800" dirty="0"/>
              <a:t>) = 52 mt – </a:t>
            </a:r>
            <a:r>
              <a:rPr lang="it-IT" sz="1800" dirty="0" err="1"/>
              <a:t>Sup</a:t>
            </a:r>
            <a:r>
              <a:rPr lang="it-IT" sz="1800" dirty="0"/>
              <a:t>. 3.357 </a:t>
            </a:r>
            <a:r>
              <a:rPr lang="it-IT" sz="1800" dirty="0" smtClean="0"/>
              <a:t>mq. </a:t>
            </a:r>
            <a:endParaRPr lang="it-IT" sz="1800" dirty="0"/>
          </a:p>
          <a:p>
            <a:pPr algn="just">
              <a:buClr>
                <a:srgbClr val="27781A"/>
              </a:buClr>
              <a:buFont typeface="Wingdings" pitchFamily="2" charset="2"/>
              <a:buChar char="§"/>
            </a:pPr>
            <a:r>
              <a:rPr lang="it-IT" sz="1800" dirty="0"/>
              <a:t>Capienza: 50.000 </a:t>
            </a:r>
            <a:r>
              <a:rPr lang="it-IT" sz="1800" dirty="0" smtClean="0"/>
              <a:t>persone</a:t>
            </a:r>
          </a:p>
          <a:p>
            <a:pPr marL="0" indent="0" algn="just">
              <a:buClr>
                <a:srgbClr val="27781A"/>
              </a:buClr>
              <a:buNone/>
            </a:pPr>
            <a:endParaRPr lang="it-IT" sz="1800" dirty="0"/>
          </a:p>
          <a:p>
            <a:pPr marL="0" lvl="0" indent="0" algn="just">
              <a:buClr>
                <a:srgbClr val="27781A"/>
              </a:buClr>
              <a:buNone/>
            </a:pPr>
            <a:r>
              <a:rPr lang="en-GB" sz="1800" u="sng" dirty="0"/>
              <a:t>Torre Eiffel (</a:t>
            </a:r>
            <a:r>
              <a:rPr lang="en-GB" sz="1800" u="sng" dirty="0" err="1"/>
              <a:t>gennaio</a:t>
            </a:r>
            <a:r>
              <a:rPr lang="en-GB" sz="1800" u="sng" dirty="0"/>
              <a:t> 1887- </a:t>
            </a:r>
            <a:r>
              <a:rPr lang="en-GB" sz="1800" u="sng" dirty="0" err="1"/>
              <a:t>marzo</a:t>
            </a:r>
            <a:r>
              <a:rPr lang="en-GB" sz="1800" u="sng" dirty="0"/>
              <a:t> 1889)</a:t>
            </a:r>
            <a:endParaRPr lang="it-IT" sz="1800" u="sng" dirty="0"/>
          </a:p>
          <a:p>
            <a:pPr algn="just">
              <a:buClr>
                <a:srgbClr val="27781A"/>
              </a:buClr>
              <a:buFont typeface="Wingdings" pitchFamily="2" charset="2"/>
              <a:buChar char="§"/>
            </a:pPr>
            <a:r>
              <a:rPr lang="en-GB" sz="1800" dirty="0"/>
              <a:t>26 </a:t>
            </a:r>
            <a:r>
              <a:rPr lang="en-GB" sz="1800" dirty="0" err="1"/>
              <a:t>mesi</a:t>
            </a:r>
            <a:r>
              <a:rPr lang="en-GB" sz="1800" dirty="0"/>
              <a:t> – 20.000 </a:t>
            </a:r>
            <a:r>
              <a:rPr lang="en-GB" sz="1800" dirty="0" err="1"/>
              <a:t>pz</a:t>
            </a:r>
            <a:r>
              <a:rPr lang="en-GB" sz="1800" dirty="0"/>
              <a:t>. – 2.500.000 </a:t>
            </a:r>
            <a:r>
              <a:rPr lang="en-GB" sz="1800" dirty="0" err="1"/>
              <a:t>rivetti</a:t>
            </a:r>
            <a:r>
              <a:rPr lang="en-GB" sz="1800" dirty="0"/>
              <a:t> </a:t>
            </a:r>
            <a:endParaRPr lang="it-IT" sz="1800" dirty="0"/>
          </a:p>
          <a:p>
            <a:pPr algn="just">
              <a:buClr>
                <a:srgbClr val="27781A"/>
              </a:buClr>
              <a:buFont typeface="Wingdings" pitchFamily="2" charset="2"/>
              <a:buChar char="§"/>
            </a:pPr>
            <a:r>
              <a:rPr lang="en-GB" sz="1800" dirty="0"/>
              <a:t>7.300 </a:t>
            </a:r>
            <a:r>
              <a:rPr lang="en-GB" sz="1800" dirty="0" err="1"/>
              <a:t>tonn</a:t>
            </a:r>
            <a:r>
              <a:rPr lang="en-GB" sz="1800" dirty="0"/>
              <a:t>. di </a:t>
            </a:r>
            <a:r>
              <a:rPr lang="en-GB" sz="1800" dirty="0" err="1"/>
              <a:t>acciaio</a:t>
            </a:r>
            <a:r>
              <a:rPr lang="en-GB" sz="1800" dirty="0"/>
              <a:t> – H= 324 </a:t>
            </a:r>
            <a:r>
              <a:rPr lang="en-GB" sz="1800" dirty="0" err="1"/>
              <a:t>mt</a:t>
            </a:r>
            <a:endParaRPr lang="it-IT" sz="1800" dirty="0"/>
          </a:p>
          <a:p>
            <a:pPr algn="just">
              <a:buClr>
                <a:srgbClr val="27781A"/>
              </a:buClr>
              <a:buFont typeface="Wingdings" pitchFamily="2" charset="2"/>
              <a:buChar char="§"/>
            </a:pPr>
            <a:endParaRPr lang="it-IT" sz="1800" dirty="0"/>
          </a:p>
        </p:txBody>
      </p:sp>
    </p:spTree>
    <p:extLst>
      <p:ext uri="{BB962C8B-B14F-4D97-AF65-F5344CB8AC3E}">
        <p14:creationId xmlns:p14="http://schemas.microsoft.com/office/powerpoint/2010/main" val="153352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Grandi </a:t>
            </a:r>
            <a:r>
              <a:rPr lang="it-IT" sz="3600" dirty="0">
                <a:solidFill>
                  <a:srgbClr val="008000"/>
                </a:solidFill>
              </a:rPr>
              <a:t>progetti </a:t>
            </a:r>
            <a:r>
              <a:rPr lang="it-IT" sz="3600" dirty="0" smtClean="0">
                <a:solidFill>
                  <a:srgbClr val="008000"/>
                </a:solidFill>
              </a:rPr>
              <a:t>nel tempo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13</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412776"/>
            <a:ext cx="7056784"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Clr>
                <a:srgbClr val="27781A"/>
              </a:buClr>
              <a:buNone/>
            </a:pPr>
            <a:r>
              <a:rPr lang="en-GB" sz="1800" u="sng" dirty="0" err="1"/>
              <a:t>Canale</a:t>
            </a:r>
            <a:r>
              <a:rPr lang="en-GB" sz="1800" u="sng" dirty="0"/>
              <a:t> di Panama (1907-1914)</a:t>
            </a:r>
            <a:endParaRPr lang="it-IT" sz="1800" u="sng" dirty="0"/>
          </a:p>
          <a:p>
            <a:pPr algn="just">
              <a:buClr>
                <a:srgbClr val="27781A"/>
              </a:buClr>
              <a:buFont typeface="Wingdings" pitchFamily="2" charset="2"/>
              <a:buChar char="§"/>
            </a:pPr>
            <a:r>
              <a:rPr lang="en-GB" sz="1800" dirty="0" err="1"/>
              <a:t>svil</a:t>
            </a:r>
            <a:r>
              <a:rPr lang="en-GB" sz="1800" dirty="0"/>
              <a:t>. lin. 84 </a:t>
            </a:r>
            <a:r>
              <a:rPr lang="en-GB" sz="1800" dirty="0" smtClean="0"/>
              <a:t>km– </a:t>
            </a:r>
            <a:r>
              <a:rPr lang="en-GB" sz="1800" dirty="0" err="1"/>
              <a:t>prof.med</a:t>
            </a:r>
            <a:r>
              <a:rPr lang="en-GB" sz="1800" dirty="0"/>
              <a:t>. 13 </a:t>
            </a:r>
            <a:r>
              <a:rPr lang="en-GB" sz="1800" dirty="0" err="1"/>
              <a:t>mt</a:t>
            </a:r>
            <a:r>
              <a:rPr lang="en-GB" sz="1800" dirty="0"/>
              <a:t> </a:t>
            </a:r>
            <a:r>
              <a:rPr lang="en-GB" sz="1800" dirty="0" smtClean="0"/>
              <a:t>– </a:t>
            </a:r>
            <a:r>
              <a:rPr lang="it-IT" sz="1800" dirty="0" err="1" smtClean="0"/>
              <a:t>disl</a:t>
            </a:r>
            <a:r>
              <a:rPr lang="it-IT" sz="1800" dirty="0"/>
              <a:t>. </a:t>
            </a:r>
            <a:r>
              <a:rPr lang="it-IT" sz="1800" dirty="0" err="1"/>
              <a:t>colm</a:t>
            </a:r>
            <a:r>
              <a:rPr lang="it-IT" sz="1800" dirty="0"/>
              <a:t>. 27 mt – </a:t>
            </a:r>
            <a:r>
              <a:rPr lang="it-IT" sz="1800" dirty="0" err="1"/>
              <a:t>imp</a:t>
            </a:r>
            <a:r>
              <a:rPr lang="it-IT" sz="1800" dirty="0"/>
              <a:t>.  x  6 conche</a:t>
            </a:r>
          </a:p>
          <a:p>
            <a:pPr algn="just">
              <a:buClr>
                <a:srgbClr val="27781A"/>
              </a:buClr>
              <a:buFont typeface="Wingdings" pitchFamily="2" charset="2"/>
              <a:buChar char="§"/>
            </a:pPr>
            <a:r>
              <a:rPr lang="it-IT" sz="1800" dirty="0"/>
              <a:t>Il solo progetto di ampliamento ha richiesto 5 anni (2001-2006) e dovrebbe essere realizzato entro il 2014</a:t>
            </a:r>
            <a:r>
              <a:rPr lang="it-IT" sz="1800" dirty="0" smtClean="0"/>
              <a:t>.</a:t>
            </a:r>
          </a:p>
          <a:p>
            <a:pPr algn="just">
              <a:buClr>
                <a:srgbClr val="27781A"/>
              </a:buClr>
              <a:buFont typeface="Wingdings" pitchFamily="2" charset="2"/>
              <a:buChar char="§"/>
            </a:pPr>
            <a:endParaRPr lang="it-IT" sz="1800" dirty="0"/>
          </a:p>
          <a:p>
            <a:pPr marL="0" lvl="0" indent="0" algn="just">
              <a:buClr>
                <a:srgbClr val="27781A"/>
              </a:buClr>
              <a:buNone/>
            </a:pPr>
            <a:r>
              <a:rPr lang="it-IT" sz="1800" u="sng" dirty="0" smtClean="0"/>
              <a:t>Empire </a:t>
            </a:r>
            <a:r>
              <a:rPr lang="it-IT" sz="1800" u="sng" dirty="0"/>
              <a:t>State Building </a:t>
            </a:r>
          </a:p>
          <a:p>
            <a:pPr algn="just">
              <a:buClr>
                <a:srgbClr val="27781A"/>
              </a:buClr>
              <a:buFont typeface="Wingdings" pitchFamily="2" charset="2"/>
              <a:buChar char="§"/>
            </a:pPr>
            <a:r>
              <a:rPr lang="it-IT" sz="1800" dirty="0"/>
              <a:t> contr./ </a:t>
            </a:r>
            <a:r>
              <a:rPr lang="it-IT" sz="1800" dirty="0" err="1"/>
              <a:t>sett</a:t>
            </a:r>
            <a:r>
              <a:rPr lang="it-IT" sz="1800" dirty="0"/>
              <a:t>. 1929 – </a:t>
            </a:r>
            <a:r>
              <a:rPr lang="it-IT" sz="1800" dirty="0" err="1"/>
              <a:t>inaug</a:t>
            </a:r>
            <a:r>
              <a:rPr lang="it-IT" sz="1800" dirty="0"/>
              <a:t>./maggio 1931</a:t>
            </a:r>
          </a:p>
          <a:p>
            <a:pPr algn="just">
              <a:buClr>
                <a:srgbClr val="27781A"/>
              </a:buClr>
              <a:buFont typeface="Wingdings" pitchFamily="2" charset="2"/>
              <a:buChar char="§"/>
            </a:pPr>
            <a:r>
              <a:rPr lang="it-IT" sz="1800" dirty="0"/>
              <a:t> 102 piani – 204.500 mq </a:t>
            </a:r>
            <a:r>
              <a:rPr lang="it-IT" sz="1800" dirty="0" err="1"/>
              <a:t>svil</a:t>
            </a:r>
            <a:r>
              <a:rPr lang="it-IT" sz="1800" dirty="0"/>
              <a:t>. – H= 381 mt (443 mt. con antenna) - 6.500 finestre - 73 ascensori -  peso: 275.000 </a:t>
            </a:r>
            <a:r>
              <a:rPr lang="it-IT" sz="1800" dirty="0" err="1"/>
              <a:t>tonn</a:t>
            </a:r>
            <a:r>
              <a:rPr lang="it-IT" sz="1800" dirty="0"/>
              <a:t>.</a:t>
            </a:r>
          </a:p>
          <a:p>
            <a:pPr algn="just">
              <a:buClr>
                <a:srgbClr val="27781A"/>
              </a:buClr>
              <a:buFont typeface="Wingdings" pitchFamily="2" charset="2"/>
              <a:buChar char="§"/>
            </a:pPr>
            <a:r>
              <a:rPr lang="it-IT" sz="1800" dirty="0"/>
              <a:t>20 mesi, inclusa demolizione </a:t>
            </a:r>
            <a:r>
              <a:rPr lang="it-IT" sz="1800" dirty="0" err="1"/>
              <a:t>Waldorf</a:t>
            </a:r>
            <a:r>
              <a:rPr lang="it-IT" sz="1800" dirty="0"/>
              <a:t> Astoria </a:t>
            </a:r>
            <a:r>
              <a:rPr lang="it-IT" sz="1800" dirty="0" smtClean="0"/>
              <a:t>Hotel!</a:t>
            </a:r>
          </a:p>
          <a:p>
            <a:pPr algn="just">
              <a:buClr>
                <a:srgbClr val="27781A"/>
              </a:buClr>
              <a:buFont typeface="Wingdings" pitchFamily="2" charset="2"/>
              <a:buChar char="§"/>
            </a:pPr>
            <a:endParaRPr lang="it-IT" sz="1800" dirty="0"/>
          </a:p>
          <a:p>
            <a:pPr marL="0" lvl="0" indent="0">
              <a:buNone/>
            </a:pPr>
            <a:r>
              <a:rPr lang="it-IT" sz="1800" u="sng" dirty="0"/>
              <a:t>Progetto Manhattan</a:t>
            </a:r>
            <a:r>
              <a:rPr lang="it-IT" sz="1800" dirty="0"/>
              <a:t>  (in. 13 agosto 1942</a:t>
            </a:r>
            <a:r>
              <a:rPr lang="it-IT" sz="1800" dirty="0" smtClean="0"/>
              <a:t>)</a:t>
            </a:r>
            <a:endParaRPr lang="it-IT" sz="1800" dirty="0"/>
          </a:p>
          <a:p>
            <a:pPr algn="just">
              <a:buClr>
                <a:srgbClr val="27781A"/>
              </a:buClr>
              <a:buFont typeface="Wingdings" pitchFamily="2" charset="2"/>
              <a:buChar char="§"/>
            </a:pPr>
            <a:r>
              <a:rPr lang="it-IT" sz="1800" dirty="0"/>
              <a:t> </a:t>
            </a:r>
            <a:r>
              <a:rPr lang="it-IT" sz="1800" dirty="0" err="1"/>
              <a:t>Trinity</a:t>
            </a:r>
            <a:r>
              <a:rPr lang="it-IT" sz="1800" dirty="0"/>
              <a:t> Test/</a:t>
            </a:r>
            <a:r>
              <a:rPr lang="it-IT" sz="1800" dirty="0" err="1"/>
              <a:t>Alamogordo</a:t>
            </a:r>
            <a:r>
              <a:rPr lang="it-IT" sz="1800" dirty="0"/>
              <a:t> -  16 luglio 1945</a:t>
            </a:r>
          </a:p>
          <a:p>
            <a:pPr algn="just">
              <a:buClr>
                <a:srgbClr val="27781A"/>
              </a:buClr>
              <a:buFont typeface="Wingdings" pitchFamily="2" charset="2"/>
              <a:buChar char="§"/>
            </a:pPr>
            <a:r>
              <a:rPr lang="it-IT" sz="1800" dirty="0"/>
              <a:t> Hiroshima -  (bomba-U) -   6 agosto 1945 </a:t>
            </a:r>
          </a:p>
          <a:p>
            <a:pPr algn="just">
              <a:buClr>
                <a:srgbClr val="27781A"/>
              </a:buClr>
              <a:buFont typeface="Wingdings" pitchFamily="2" charset="2"/>
              <a:buChar char="§"/>
            </a:pPr>
            <a:r>
              <a:rPr lang="it-IT" sz="1800" dirty="0"/>
              <a:t>Nagasaki   -  (    “      </a:t>
            </a:r>
            <a:r>
              <a:rPr lang="it-IT" sz="1800" dirty="0" err="1"/>
              <a:t>Pt</a:t>
            </a:r>
            <a:r>
              <a:rPr lang="it-IT" sz="1800" dirty="0"/>
              <a:t> ) -   9 agosto 1945</a:t>
            </a:r>
          </a:p>
          <a:p>
            <a:pPr algn="just">
              <a:buClr>
                <a:srgbClr val="27781A"/>
              </a:buClr>
              <a:buFont typeface="Wingdings" pitchFamily="2" charset="2"/>
              <a:buChar char="§"/>
            </a:pPr>
            <a:endParaRPr lang="it-IT" sz="1800" dirty="0"/>
          </a:p>
        </p:txBody>
      </p:sp>
    </p:spTree>
    <p:extLst>
      <p:ext uri="{BB962C8B-B14F-4D97-AF65-F5344CB8AC3E}">
        <p14:creationId xmlns:p14="http://schemas.microsoft.com/office/powerpoint/2010/main" val="2107405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2800" dirty="0" smtClean="0">
                <a:solidFill>
                  <a:srgbClr val="008000"/>
                </a:solidFill>
              </a:rPr>
              <a:t>Si comincia a parlare di Project Management…</a:t>
            </a:r>
            <a:endParaRPr lang="it-IT" sz="28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14</a:t>
            </a:fld>
            <a:endParaRPr lang="it-IT"/>
          </a:p>
        </p:txBody>
      </p:sp>
      <p:sp>
        <p:nvSpPr>
          <p:cNvPr id="33" name="Segnaposto contenuto 2"/>
          <p:cNvSpPr txBox="1">
            <a:spLocks/>
          </p:cNvSpPr>
          <p:nvPr/>
        </p:nvSpPr>
        <p:spPr>
          <a:xfrm>
            <a:off x="827584" y="1916832"/>
            <a:ext cx="7056784"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b="1" dirty="0"/>
              <a:t>PERT – </a:t>
            </a:r>
            <a:r>
              <a:rPr lang="it-IT" sz="1800" b="1" i="1" dirty="0"/>
              <a:t>Program Evaluation &amp; </a:t>
            </a:r>
            <a:r>
              <a:rPr lang="it-IT" sz="1800" b="1" i="1" dirty="0" err="1"/>
              <a:t>Review</a:t>
            </a:r>
            <a:r>
              <a:rPr lang="it-IT" sz="1800" b="1" i="1" dirty="0"/>
              <a:t> </a:t>
            </a:r>
            <a:r>
              <a:rPr lang="it-IT" sz="1800" b="1" i="1" dirty="0" err="1"/>
              <a:t>Technique</a:t>
            </a:r>
            <a:endParaRPr lang="it-IT" sz="1800" dirty="0"/>
          </a:p>
          <a:p>
            <a:pPr algn="just">
              <a:buClr>
                <a:srgbClr val="27781A"/>
              </a:buClr>
              <a:buFont typeface="Wingdings" pitchFamily="2" charset="2"/>
              <a:buChar char="§"/>
            </a:pPr>
            <a:r>
              <a:rPr lang="it-IT" sz="1800" dirty="0"/>
              <a:t>1958 – Progetto FBM – </a:t>
            </a:r>
            <a:r>
              <a:rPr lang="it-IT" sz="1800" dirty="0" err="1"/>
              <a:t>Booz</a:t>
            </a:r>
            <a:r>
              <a:rPr lang="it-IT" sz="1800" dirty="0"/>
              <a:t>, Allen &amp; Hamilton </a:t>
            </a:r>
            <a:r>
              <a:rPr lang="it-IT" sz="1800" dirty="0" smtClean="0"/>
              <a:t>+ SPO- </a:t>
            </a:r>
            <a:r>
              <a:rPr lang="it-IT" sz="1800" dirty="0" smtClean="0"/>
              <a:t>U.S .</a:t>
            </a:r>
            <a:r>
              <a:rPr lang="it-IT" sz="1800" dirty="0" err="1" smtClean="0"/>
              <a:t>Navy</a:t>
            </a:r>
            <a:r>
              <a:rPr lang="it-IT" sz="1800" dirty="0" smtClean="0"/>
              <a:t> </a:t>
            </a:r>
            <a:endParaRPr lang="it-IT" sz="1800" dirty="0"/>
          </a:p>
          <a:p>
            <a:pPr algn="just">
              <a:buClr>
                <a:srgbClr val="27781A"/>
              </a:buClr>
              <a:buFont typeface="Wingdings" pitchFamily="2" charset="2"/>
              <a:buChar char="§"/>
            </a:pPr>
            <a:r>
              <a:rPr lang="it-IT" sz="1800" dirty="0"/>
              <a:t>Sottomarini nucleari armati con missili </a:t>
            </a:r>
            <a:r>
              <a:rPr lang="it-IT" sz="1800" dirty="0" err="1"/>
              <a:t>Polaris</a:t>
            </a:r>
            <a:endParaRPr lang="it-IT" sz="1800" dirty="0"/>
          </a:p>
          <a:p>
            <a:pPr marL="0" indent="0" algn="just">
              <a:buClr>
                <a:srgbClr val="27781A"/>
              </a:buClr>
              <a:buNone/>
            </a:pPr>
            <a:r>
              <a:rPr lang="it-IT" sz="1800" dirty="0"/>
              <a:t> </a:t>
            </a:r>
          </a:p>
          <a:p>
            <a:pPr marL="0" indent="0">
              <a:buNone/>
            </a:pPr>
            <a:r>
              <a:rPr lang="it-IT" sz="1800" b="1" dirty="0"/>
              <a:t>CPM -  </a:t>
            </a:r>
            <a:r>
              <a:rPr lang="it-IT" sz="1800" b="1" i="1" dirty="0"/>
              <a:t>Critical </a:t>
            </a:r>
            <a:r>
              <a:rPr lang="it-IT" sz="1800" b="1" i="1" dirty="0" err="1"/>
              <a:t>Path</a:t>
            </a:r>
            <a:r>
              <a:rPr lang="it-IT" sz="1800" b="1" i="1" dirty="0"/>
              <a:t> Method</a:t>
            </a:r>
            <a:endParaRPr lang="it-IT" sz="1800" dirty="0"/>
          </a:p>
          <a:p>
            <a:pPr algn="just">
              <a:buClr>
                <a:srgbClr val="27781A"/>
              </a:buClr>
              <a:buFont typeface="Wingdings" pitchFamily="2" charset="2"/>
              <a:buChar char="§"/>
            </a:pPr>
            <a:r>
              <a:rPr lang="it-IT" sz="1800" dirty="0"/>
              <a:t>1957  -  </a:t>
            </a:r>
            <a:r>
              <a:rPr lang="it-IT" sz="1800" dirty="0" err="1"/>
              <a:t>Catalytic</a:t>
            </a:r>
            <a:r>
              <a:rPr lang="it-IT" sz="1800" dirty="0"/>
              <a:t> Construction Company</a:t>
            </a:r>
          </a:p>
          <a:p>
            <a:pPr algn="just">
              <a:buClr>
                <a:srgbClr val="27781A"/>
              </a:buClr>
              <a:buFont typeface="Wingdings" pitchFamily="2" charset="2"/>
              <a:buChar char="§"/>
            </a:pPr>
            <a:r>
              <a:rPr lang="it-IT" sz="1800" dirty="0"/>
              <a:t>Progetto Manutenzione Impianti DUPONT de </a:t>
            </a:r>
            <a:r>
              <a:rPr lang="it-IT" sz="1800" dirty="0" err="1"/>
              <a:t>Nemours</a:t>
            </a:r>
            <a:endParaRPr lang="it-IT" sz="1800" dirty="0"/>
          </a:p>
          <a:p>
            <a:pPr algn="just">
              <a:buClr>
                <a:srgbClr val="27781A"/>
              </a:buClr>
              <a:buFont typeface="Wingdings" pitchFamily="2" charset="2"/>
              <a:buChar char="§"/>
            </a:pPr>
            <a:endParaRPr lang="it-IT" sz="1800" dirty="0"/>
          </a:p>
        </p:txBody>
      </p:sp>
    </p:spTree>
    <p:extLst>
      <p:ext uri="{BB962C8B-B14F-4D97-AF65-F5344CB8AC3E}">
        <p14:creationId xmlns:p14="http://schemas.microsoft.com/office/powerpoint/2010/main" val="2990012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a:solidFill>
                  <a:srgbClr val="008000"/>
                </a:solidFill>
              </a:rPr>
              <a:t>Una definizione di progetto</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15</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a:t>Un </a:t>
            </a:r>
            <a:r>
              <a:rPr lang="it-IT" sz="1800" b="1" dirty="0" smtClean="0">
                <a:solidFill>
                  <a:srgbClr val="002060"/>
                </a:solidFill>
              </a:rPr>
              <a:t>progetto</a:t>
            </a:r>
            <a:r>
              <a:rPr lang="it-IT" sz="1800" dirty="0" smtClean="0"/>
              <a:t> </a:t>
            </a:r>
            <a:r>
              <a:rPr lang="it-IT" sz="1800" dirty="0"/>
              <a:t>è</a:t>
            </a:r>
            <a:r>
              <a:rPr lang="it-IT" altLang="it-IT" sz="1800" dirty="0"/>
              <a:t> una iniziativa temporanea intrapresa per creare un prodotto, un servizio o un risultato con caratteristiche di unicità.</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r>
              <a:rPr lang="it-IT" altLang="it-IT" sz="1800" dirty="0"/>
              <a:t>Ogni </a:t>
            </a:r>
            <a:r>
              <a:rPr lang="it-IT" altLang="it-IT" sz="1800" dirty="0" smtClean="0"/>
              <a:t>progetto </a:t>
            </a:r>
            <a:r>
              <a:rPr lang="it-IT" altLang="it-IT" sz="1800" dirty="0"/>
              <a:t>ha un inizio e una fine ben definite. </a:t>
            </a:r>
          </a:p>
          <a:p>
            <a:pPr algn="just">
              <a:buClr>
                <a:srgbClr val="27781A"/>
              </a:buClr>
              <a:buFont typeface="Wingdings" pitchFamily="2" charset="2"/>
              <a:buChar char="§"/>
            </a:pPr>
            <a:endParaRPr lang="it-IT" altLang="it-IT" sz="1800" dirty="0"/>
          </a:p>
          <a:p>
            <a:pPr algn="just">
              <a:buClr>
                <a:srgbClr val="27781A"/>
              </a:buClr>
              <a:buFont typeface="Wingdings" pitchFamily="2" charset="2"/>
              <a:buChar char="§"/>
            </a:pPr>
            <a:r>
              <a:rPr lang="it-IT" sz="1800" dirty="0"/>
              <a:t>Il termine temporaneo non indica necessariamente una breve durata. Si riferisce all’impegno del progetto e non si applica generalmente al suo risultato</a:t>
            </a:r>
            <a:r>
              <a:rPr lang="it-IT" sz="1800" dirty="0" smtClean="0"/>
              <a:t>.</a:t>
            </a:r>
          </a:p>
          <a:p>
            <a:pPr algn="just">
              <a:buClr>
                <a:srgbClr val="27781A"/>
              </a:buClr>
              <a:buFont typeface="Wingdings" pitchFamily="2" charset="2"/>
              <a:buChar char="§"/>
            </a:pPr>
            <a:endParaRPr lang="it-IT" sz="1800" dirty="0"/>
          </a:p>
          <a:p>
            <a:pPr algn="just">
              <a:buClr>
                <a:srgbClr val="27781A"/>
              </a:buClr>
              <a:buFont typeface="Wingdings" pitchFamily="2" charset="2"/>
              <a:buChar char="§"/>
            </a:pPr>
            <a:endParaRPr lang="it-IT" sz="1800" dirty="0" smtClean="0"/>
          </a:p>
          <a:p>
            <a:pPr marL="0" indent="0" algn="just">
              <a:buClr>
                <a:srgbClr val="27781A"/>
              </a:buClr>
              <a:buNone/>
            </a:pPr>
            <a:endParaRPr lang="it-IT" sz="1600" i="1" dirty="0" smtClean="0"/>
          </a:p>
          <a:p>
            <a:pPr marL="0" indent="0" algn="just">
              <a:buClr>
                <a:srgbClr val="27781A"/>
              </a:buClr>
              <a:buNone/>
            </a:pPr>
            <a:endParaRPr lang="it-IT" sz="1600" i="1" dirty="0"/>
          </a:p>
          <a:p>
            <a:pPr marL="0" indent="0" algn="just">
              <a:buClr>
                <a:srgbClr val="27781A"/>
              </a:buClr>
              <a:buNone/>
            </a:pPr>
            <a:r>
              <a:rPr lang="it-IT" sz="1600" i="1" dirty="0" smtClean="0"/>
              <a:t>Da </a:t>
            </a:r>
            <a:r>
              <a:rPr lang="it-IT" sz="1600" i="1" dirty="0"/>
              <a:t>PMBOK (Project Management Body of Knowledge), </a:t>
            </a:r>
            <a:r>
              <a:rPr lang="it-IT" sz="1600" i="1" dirty="0" smtClean="0"/>
              <a:t>5° edizione</a:t>
            </a:r>
            <a:r>
              <a:rPr lang="it-IT" sz="1800" dirty="0" smtClean="0"/>
              <a:t>.</a:t>
            </a:r>
            <a:endParaRPr lang="it-IT" sz="1800" dirty="0"/>
          </a:p>
        </p:txBody>
      </p:sp>
    </p:spTree>
    <p:extLst>
      <p:ext uri="{BB962C8B-B14F-4D97-AF65-F5344CB8AC3E}">
        <p14:creationId xmlns:p14="http://schemas.microsoft.com/office/powerpoint/2010/main" val="197602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Caratteristiche di un </a:t>
            </a:r>
            <a:r>
              <a:rPr lang="it-IT" sz="3600" dirty="0">
                <a:solidFill>
                  <a:srgbClr val="008000"/>
                </a:solidFill>
              </a:rPr>
              <a:t>progetto</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16</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Confrontiamo le definizione di progetto che avevamo dato noi con quella del PMBOK. Siamo riusciti a cogliere tutte le caratteristiche di un progetto?</a:t>
            </a:r>
          </a:p>
          <a:p>
            <a:pPr marL="0" indent="0" algn="just">
              <a:buClr>
                <a:srgbClr val="27781A"/>
              </a:buClr>
              <a:buNone/>
            </a:pPr>
            <a:endParaRPr lang="it-IT" sz="1800" dirty="0" smtClean="0"/>
          </a:p>
          <a:p>
            <a:pPr algn="just">
              <a:buClr>
                <a:srgbClr val="27781A"/>
              </a:buClr>
              <a:buFont typeface="Wingdings" pitchFamily="2" charset="2"/>
              <a:buChar char="§"/>
            </a:pPr>
            <a:r>
              <a:rPr lang="it-IT" sz="1800" dirty="0" smtClean="0"/>
              <a:t>Proviamo ad elencarle:</a:t>
            </a:r>
          </a:p>
          <a:p>
            <a:pPr lvl="1" algn="just">
              <a:buClr>
                <a:srgbClr val="27781A"/>
              </a:buClr>
              <a:buFont typeface="Wingdings" pitchFamily="2" charset="2"/>
              <a:buChar char="§"/>
            </a:pPr>
            <a:r>
              <a:rPr lang="it-IT" sz="1600" dirty="0" smtClean="0"/>
              <a:t>Ha un obiettivo precisato;</a:t>
            </a:r>
          </a:p>
          <a:p>
            <a:pPr lvl="1" algn="just">
              <a:buClr>
                <a:srgbClr val="27781A"/>
              </a:buClr>
              <a:buFont typeface="Wingdings" pitchFamily="2" charset="2"/>
              <a:buChar char="§"/>
            </a:pPr>
            <a:r>
              <a:rPr lang="it-IT" sz="1600" dirty="0" smtClean="0"/>
              <a:t>E’ un insieme di azioni da fare per raggiungere un obiettivo definito;</a:t>
            </a:r>
          </a:p>
          <a:p>
            <a:pPr lvl="1" algn="just">
              <a:buClr>
                <a:srgbClr val="27781A"/>
              </a:buClr>
              <a:buFont typeface="Wingdings" pitchFamily="2" charset="2"/>
              <a:buChar char="§"/>
            </a:pPr>
            <a:r>
              <a:rPr lang="it-IT" sz="1600" dirty="0" smtClean="0"/>
              <a:t>Crea un risultato unico;</a:t>
            </a:r>
          </a:p>
          <a:p>
            <a:pPr lvl="1" algn="just">
              <a:buClr>
                <a:srgbClr val="27781A"/>
              </a:buClr>
              <a:buFont typeface="Wingdings" pitchFamily="2" charset="2"/>
              <a:buChar char="§"/>
            </a:pPr>
            <a:r>
              <a:rPr lang="it-IT" sz="1600" dirty="0" smtClean="0"/>
              <a:t>E’ un sforzo temporaneo di risorse coordinate;</a:t>
            </a:r>
          </a:p>
          <a:p>
            <a:pPr lvl="1" algn="just">
              <a:buClr>
                <a:srgbClr val="27781A"/>
              </a:buClr>
              <a:buFont typeface="Wingdings" pitchFamily="2" charset="2"/>
              <a:buChar char="§"/>
            </a:pPr>
            <a:r>
              <a:rPr lang="it-IT" sz="1600" dirty="0" smtClean="0"/>
              <a:t>Ha un inizio e una fine;</a:t>
            </a:r>
          </a:p>
          <a:p>
            <a:pPr lvl="1" algn="just">
              <a:buClr>
                <a:srgbClr val="27781A"/>
              </a:buClr>
              <a:buFont typeface="Wingdings" pitchFamily="2" charset="2"/>
              <a:buChar char="§"/>
            </a:pPr>
            <a:r>
              <a:rPr lang="it-IT" sz="1600" dirty="0" smtClean="0"/>
              <a:t>Può avere un risultato permanente;</a:t>
            </a:r>
          </a:p>
          <a:p>
            <a:pPr lvl="1" algn="just">
              <a:buClr>
                <a:srgbClr val="27781A"/>
              </a:buClr>
              <a:buFont typeface="Wingdings" pitchFamily="2" charset="2"/>
              <a:buChar char="§"/>
            </a:pPr>
            <a:r>
              <a:rPr lang="it-IT" sz="1600" dirty="0" smtClean="0"/>
              <a:t>…</a:t>
            </a:r>
          </a:p>
          <a:p>
            <a:pPr lvl="1" algn="just">
              <a:buClr>
                <a:srgbClr val="27781A"/>
              </a:buClr>
              <a:buFont typeface="Wingdings" pitchFamily="2" charset="2"/>
              <a:buChar char="§"/>
            </a:pPr>
            <a:endParaRPr lang="it-IT" sz="1600" dirty="0" smtClean="0"/>
          </a:p>
          <a:p>
            <a:pPr lvl="1" algn="just">
              <a:buClr>
                <a:srgbClr val="27781A"/>
              </a:buClr>
              <a:buFont typeface="Wingdings" pitchFamily="2" charset="2"/>
              <a:buChar char="§"/>
            </a:pPr>
            <a:endParaRPr lang="it-IT" sz="1400" dirty="0"/>
          </a:p>
        </p:txBody>
      </p:sp>
    </p:spTree>
    <p:extLst>
      <p:ext uri="{BB962C8B-B14F-4D97-AF65-F5344CB8AC3E}">
        <p14:creationId xmlns:p14="http://schemas.microsoft.com/office/powerpoint/2010/main" val="3444168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Obiettivi </a:t>
            </a:r>
            <a:r>
              <a:rPr lang="it-IT" sz="3600" dirty="0">
                <a:solidFill>
                  <a:srgbClr val="008000"/>
                </a:solidFill>
              </a:rPr>
              <a:t>di un progetto</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17</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2000" dirty="0" smtClean="0"/>
              <a:t>Gli obiettivi di un progetto devono superare lo SMART-Test:</a:t>
            </a:r>
          </a:p>
          <a:p>
            <a:pPr marL="0" indent="0" algn="just">
              <a:buClr>
                <a:srgbClr val="27781A"/>
              </a:buClr>
              <a:buNone/>
            </a:pPr>
            <a:endParaRPr lang="it-IT" sz="2000" dirty="0" smtClean="0"/>
          </a:p>
          <a:p>
            <a:pPr lvl="0" algn="just">
              <a:buClr>
                <a:srgbClr val="27781A"/>
              </a:buClr>
              <a:buFont typeface="Wingdings" pitchFamily="2" charset="2"/>
              <a:buChar char="§"/>
            </a:pPr>
            <a:r>
              <a:rPr lang="it-IT" sz="2000" b="1" dirty="0">
                <a:solidFill>
                  <a:srgbClr val="002060"/>
                </a:solidFill>
              </a:rPr>
              <a:t>S</a:t>
            </a:r>
            <a:r>
              <a:rPr lang="it-IT" sz="2000" dirty="0"/>
              <a:t>  </a:t>
            </a:r>
            <a:r>
              <a:rPr lang="it-IT" sz="2000" dirty="0" err="1"/>
              <a:t>pecific</a:t>
            </a:r>
            <a:endParaRPr lang="it-IT" sz="2000" dirty="0"/>
          </a:p>
          <a:p>
            <a:pPr lvl="0" algn="just">
              <a:buClr>
                <a:srgbClr val="27781A"/>
              </a:buClr>
              <a:buFont typeface="Wingdings" pitchFamily="2" charset="2"/>
              <a:buChar char="§"/>
            </a:pPr>
            <a:r>
              <a:rPr lang="it-IT" sz="2000" b="1" dirty="0">
                <a:solidFill>
                  <a:srgbClr val="002060"/>
                </a:solidFill>
              </a:rPr>
              <a:t>M</a:t>
            </a:r>
            <a:r>
              <a:rPr lang="it-IT" sz="2000" dirty="0"/>
              <a:t> </a:t>
            </a:r>
            <a:r>
              <a:rPr lang="it-IT" sz="2000" dirty="0" err="1"/>
              <a:t>easurable</a:t>
            </a:r>
            <a:endParaRPr lang="it-IT" sz="2000" dirty="0"/>
          </a:p>
          <a:p>
            <a:pPr lvl="0" algn="just">
              <a:buClr>
                <a:srgbClr val="27781A"/>
              </a:buClr>
              <a:buFont typeface="Wingdings" pitchFamily="2" charset="2"/>
              <a:buChar char="§"/>
            </a:pPr>
            <a:r>
              <a:rPr lang="it-IT" sz="2000" b="1" dirty="0">
                <a:solidFill>
                  <a:srgbClr val="002060"/>
                </a:solidFill>
              </a:rPr>
              <a:t>A</a:t>
            </a:r>
            <a:r>
              <a:rPr lang="it-IT" sz="2000" dirty="0"/>
              <a:t>  </a:t>
            </a:r>
            <a:r>
              <a:rPr lang="it-IT" sz="2000" dirty="0" err="1"/>
              <a:t>ttainable</a:t>
            </a:r>
            <a:r>
              <a:rPr lang="it-IT" sz="2000" dirty="0"/>
              <a:t> – </a:t>
            </a:r>
            <a:r>
              <a:rPr lang="it-IT" sz="2000" dirty="0" err="1"/>
              <a:t>Achievable</a:t>
            </a:r>
            <a:endParaRPr lang="it-IT" sz="2000" dirty="0"/>
          </a:p>
          <a:p>
            <a:pPr lvl="0" algn="just">
              <a:buClr>
                <a:srgbClr val="27781A"/>
              </a:buClr>
              <a:buFont typeface="Wingdings" pitchFamily="2" charset="2"/>
              <a:buChar char="§"/>
            </a:pPr>
            <a:r>
              <a:rPr lang="it-IT" sz="2000" b="1" dirty="0">
                <a:solidFill>
                  <a:srgbClr val="002060"/>
                </a:solidFill>
              </a:rPr>
              <a:t>R</a:t>
            </a:r>
            <a:r>
              <a:rPr lang="it-IT" sz="2000" dirty="0"/>
              <a:t>  </a:t>
            </a:r>
            <a:r>
              <a:rPr lang="it-IT" sz="2000" dirty="0" err="1"/>
              <a:t>ealistic</a:t>
            </a:r>
            <a:endParaRPr lang="it-IT" sz="2000" dirty="0"/>
          </a:p>
          <a:p>
            <a:pPr lvl="0" algn="just">
              <a:buClr>
                <a:srgbClr val="27781A"/>
              </a:buClr>
              <a:buFont typeface="Wingdings" pitchFamily="2" charset="2"/>
              <a:buChar char="§"/>
            </a:pPr>
            <a:r>
              <a:rPr lang="it-IT" sz="2000" b="1" dirty="0">
                <a:solidFill>
                  <a:srgbClr val="002060"/>
                </a:solidFill>
              </a:rPr>
              <a:t>T</a:t>
            </a:r>
            <a:r>
              <a:rPr lang="it-IT" sz="2000" dirty="0"/>
              <a:t>  </a:t>
            </a:r>
            <a:r>
              <a:rPr lang="it-IT" sz="2000" dirty="0" err="1"/>
              <a:t>imebound</a:t>
            </a:r>
            <a:endParaRPr lang="it-IT" sz="2000" dirty="0"/>
          </a:p>
          <a:p>
            <a:pPr lvl="1" algn="just">
              <a:buClr>
                <a:srgbClr val="27781A"/>
              </a:buClr>
              <a:buFont typeface="Wingdings" pitchFamily="2" charset="2"/>
              <a:buChar char="§"/>
            </a:pPr>
            <a:endParaRPr lang="it-IT" sz="1600" dirty="0" smtClean="0"/>
          </a:p>
          <a:p>
            <a:pPr marL="457200" lvl="1" indent="0" algn="just">
              <a:buClr>
                <a:srgbClr val="27781A"/>
              </a:buClr>
              <a:buNone/>
            </a:pPr>
            <a:endParaRPr lang="it-IT" sz="1800" b="1" dirty="0">
              <a:solidFill>
                <a:srgbClr val="002060"/>
              </a:solidFill>
            </a:endParaRPr>
          </a:p>
        </p:txBody>
      </p:sp>
      <p:pic>
        <p:nvPicPr>
          <p:cNvPr id="1026" name="Picture 2" descr="C:\Users\realtech\AppData\Local\Microsoft\Windows\Temporary Internet Files\Content.IE5\VXAPCKX9\MC9003210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437" y="2891776"/>
            <a:ext cx="3447915" cy="291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454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a:solidFill>
                  <a:srgbClr val="008000"/>
                </a:solidFill>
              </a:rPr>
              <a:t>Perché il Project Management?</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18</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a:t>Perché nel tempo è stata avvertita  la necessità </a:t>
            </a:r>
            <a:r>
              <a:rPr lang="it-IT" sz="1800" dirty="0" smtClean="0"/>
              <a:t>di una </a:t>
            </a:r>
            <a:r>
              <a:rPr lang="it-IT" sz="1800" dirty="0"/>
              <a:t>metodologia di gestione di un progetto</a:t>
            </a:r>
            <a:r>
              <a:rPr lang="it-IT" sz="1800" dirty="0" smtClean="0"/>
              <a:t>? </a:t>
            </a:r>
          </a:p>
          <a:p>
            <a:pPr algn="just">
              <a:buClr>
                <a:srgbClr val="27781A"/>
              </a:buClr>
              <a:buFont typeface="Wingdings" pitchFamily="2" charset="2"/>
              <a:buChar char="§"/>
            </a:pPr>
            <a:r>
              <a:rPr lang="it-IT" sz="1800" dirty="0" smtClean="0"/>
              <a:t>In altri termini, cos’è che rende un progetto complesso?</a:t>
            </a:r>
          </a:p>
          <a:p>
            <a:pPr algn="just">
              <a:buClr>
                <a:srgbClr val="27781A"/>
              </a:buClr>
              <a:buFont typeface="Wingdings" pitchFamily="2" charset="2"/>
              <a:buChar char="§"/>
            </a:pPr>
            <a:endParaRPr lang="it-IT" sz="1800" dirty="0"/>
          </a:p>
          <a:p>
            <a:pPr lvl="1" algn="just">
              <a:buClr>
                <a:srgbClr val="27781A"/>
              </a:buClr>
              <a:buFont typeface="Wingdings" pitchFamily="2" charset="2"/>
              <a:buChar char="§"/>
            </a:pPr>
            <a:r>
              <a:rPr lang="it-IT" sz="1600" dirty="0" smtClean="0"/>
              <a:t>La numerosità degli attori e delle azioni: quante sono le relazioni da gestire? Potremmo provare ad esempio a rappresentare gli individui di un gruppo di lavoro e le relative interfacce attraverso un grafo!</a:t>
            </a:r>
          </a:p>
          <a:p>
            <a:pPr lvl="1" algn="just">
              <a:buClr>
                <a:srgbClr val="27781A"/>
              </a:buClr>
              <a:buFont typeface="Wingdings" pitchFamily="2" charset="2"/>
              <a:buChar char="§"/>
            </a:pPr>
            <a:r>
              <a:rPr lang="it-IT" sz="1600" dirty="0" smtClean="0"/>
              <a:t>La multidisciplinarità delle competenze;</a:t>
            </a:r>
          </a:p>
          <a:p>
            <a:pPr lvl="1" algn="just">
              <a:buClr>
                <a:srgbClr val="27781A"/>
              </a:buClr>
              <a:buFont typeface="Wingdings" pitchFamily="2" charset="2"/>
              <a:buChar char="§"/>
            </a:pPr>
            <a:r>
              <a:rPr lang="it-IT" sz="1600" dirty="0" smtClean="0"/>
              <a:t>La multiculturalità degli attori;</a:t>
            </a:r>
          </a:p>
          <a:p>
            <a:pPr lvl="1" algn="just">
              <a:buClr>
                <a:srgbClr val="27781A"/>
              </a:buClr>
              <a:buFont typeface="Wingdings" pitchFamily="2" charset="2"/>
              <a:buChar char="§"/>
            </a:pPr>
            <a:r>
              <a:rPr lang="it-IT" sz="1600" dirty="0" smtClean="0"/>
              <a:t>La tecnologia da utilizzare e da mettere in opera;</a:t>
            </a:r>
          </a:p>
          <a:p>
            <a:pPr lvl="1" algn="just">
              <a:buClr>
                <a:srgbClr val="27781A"/>
              </a:buClr>
              <a:buFont typeface="Wingdings" pitchFamily="2" charset="2"/>
              <a:buChar char="§"/>
            </a:pPr>
            <a:r>
              <a:rPr lang="it-IT" sz="1600" dirty="0" smtClean="0"/>
              <a:t>Il cambiamento culturale e organizzativo che un progetto normalmente produce;</a:t>
            </a:r>
          </a:p>
          <a:p>
            <a:pPr lvl="1" algn="just">
              <a:buClr>
                <a:srgbClr val="27781A"/>
              </a:buClr>
              <a:buFont typeface="Wingdings" pitchFamily="2" charset="2"/>
              <a:buChar char="§"/>
            </a:pPr>
            <a:r>
              <a:rPr lang="it-IT" sz="1600" dirty="0" smtClean="0"/>
              <a:t>La compressione nel tempo delle azioni da fare</a:t>
            </a:r>
          </a:p>
          <a:p>
            <a:pPr lvl="1" algn="just">
              <a:buClr>
                <a:srgbClr val="27781A"/>
              </a:buClr>
              <a:buFont typeface="Wingdings" pitchFamily="2" charset="2"/>
              <a:buChar char="§"/>
            </a:pPr>
            <a:r>
              <a:rPr lang="it-IT" sz="1600" dirty="0" smtClean="0"/>
              <a:t> La necessità di rispettare diversi tipi di  vincoli;</a:t>
            </a:r>
          </a:p>
          <a:p>
            <a:pPr lvl="1" algn="just">
              <a:buClr>
                <a:srgbClr val="27781A"/>
              </a:buClr>
              <a:buFont typeface="Wingdings" pitchFamily="2" charset="2"/>
              <a:buChar char="§"/>
            </a:pPr>
            <a:r>
              <a:rPr lang="it-IT" sz="1600" dirty="0" smtClean="0"/>
              <a:t>…</a:t>
            </a:r>
          </a:p>
          <a:p>
            <a:pPr marL="457200" lvl="1" indent="0" algn="just">
              <a:buClr>
                <a:srgbClr val="27781A"/>
              </a:buClr>
              <a:buNone/>
            </a:pPr>
            <a:endParaRPr lang="it-IT" sz="1600" dirty="0" smtClean="0"/>
          </a:p>
          <a:p>
            <a:pPr algn="just">
              <a:buClr>
                <a:srgbClr val="27781A"/>
              </a:buClr>
              <a:buFont typeface="Wingdings" pitchFamily="2" charset="2"/>
              <a:buChar char="§"/>
            </a:pPr>
            <a:endParaRPr lang="it-IT" sz="1600" dirty="0" smtClean="0"/>
          </a:p>
          <a:p>
            <a:pPr marL="457200" lvl="1" indent="0" algn="just">
              <a:buClr>
                <a:srgbClr val="27781A"/>
              </a:buClr>
              <a:buNone/>
            </a:pPr>
            <a:endParaRPr lang="it-IT" sz="1800" b="1" dirty="0">
              <a:solidFill>
                <a:srgbClr val="002060"/>
              </a:solidFill>
            </a:endParaRPr>
          </a:p>
        </p:txBody>
      </p:sp>
    </p:spTree>
    <p:extLst>
      <p:ext uri="{BB962C8B-B14F-4D97-AF65-F5344CB8AC3E}">
        <p14:creationId xmlns:p14="http://schemas.microsoft.com/office/powerpoint/2010/main" val="825454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Cos’è il </a:t>
            </a:r>
            <a:r>
              <a:rPr lang="it-IT" sz="3600" dirty="0">
                <a:solidFill>
                  <a:srgbClr val="008000"/>
                </a:solidFill>
              </a:rPr>
              <a:t>Project Management?</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19</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19802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1800" dirty="0"/>
              <a:t>Il Project Management </a:t>
            </a:r>
            <a:r>
              <a:rPr lang="it-IT" altLang="it-IT" sz="1800" dirty="0" smtClean="0"/>
              <a:t>è </a:t>
            </a:r>
            <a:r>
              <a:rPr lang="it-IT" altLang="it-IT" sz="1800" dirty="0"/>
              <a:t>la gestione di una combinazione di </a:t>
            </a:r>
            <a:r>
              <a:rPr lang="it-IT" altLang="it-IT" sz="1800" dirty="0" smtClean="0"/>
              <a:t>persone, </a:t>
            </a:r>
            <a:r>
              <a:rPr lang="it-IT" altLang="it-IT" sz="1800" dirty="0"/>
              <a:t>risorse e fattori organizzativi, temporaneamente riuniti per raggiungere obiettivi unici</a:t>
            </a:r>
            <a:r>
              <a:rPr lang="it-IT" altLang="it-IT" sz="1800" dirty="0" smtClean="0"/>
              <a:t>.</a:t>
            </a:r>
          </a:p>
          <a:p>
            <a:pPr algn="just">
              <a:buClr>
                <a:srgbClr val="27781A"/>
              </a:buClr>
              <a:buFont typeface="Wingdings" pitchFamily="2" charset="2"/>
              <a:buChar char="§"/>
            </a:pPr>
            <a:endParaRPr lang="it-IT" altLang="it-IT" sz="1800" dirty="0"/>
          </a:p>
          <a:p>
            <a:pPr algn="just">
              <a:buClr>
                <a:srgbClr val="27781A"/>
              </a:buClr>
              <a:buFont typeface="Wingdings" pitchFamily="2" charset="2"/>
              <a:buChar char="§"/>
            </a:pPr>
            <a:r>
              <a:rPr lang="it-IT" altLang="it-IT" sz="1800" dirty="0"/>
              <a:t>Tali obiettivi devono essere definiti e presentano vincoli </a:t>
            </a:r>
            <a:r>
              <a:rPr lang="it-IT" altLang="it-IT" sz="1800" dirty="0" smtClean="0"/>
              <a:t>di:</a:t>
            </a:r>
          </a:p>
          <a:p>
            <a:pPr lvl="1" algn="just">
              <a:buClr>
                <a:srgbClr val="27781A"/>
              </a:buClr>
              <a:buFont typeface="Wingdings" pitchFamily="2" charset="2"/>
              <a:buChar char="§"/>
            </a:pPr>
            <a:r>
              <a:rPr lang="it-IT" altLang="it-IT" sz="1600" dirty="0" smtClean="0"/>
              <a:t>Tempo;</a:t>
            </a:r>
          </a:p>
          <a:p>
            <a:pPr lvl="1" algn="just">
              <a:buClr>
                <a:srgbClr val="27781A"/>
              </a:buClr>
              <a:buFont typeface="Wingdings" pitchFamily="2" charset="2"/>
              <a:buChar char="§"/>
            </a:pPr>
            <a:r>
              <a:rPr lang="it-IT" altLang="it-IT" sz="1600" dirty="0" smtClean="0"/>
              <a:t>Costi;</a:t>
            </a:r>
          </a:p>
          <a:p>
            <a:pPr lvl="1" algn="just">
              <a:buClr>
                <a:srgbClr val="27781A"/>
              </a:buClr>
              <a:buFont typeface="Wingdings" pitchFamily="2" charset="2"/>
              <a:buChar char="§"/>
            </a:pPr>
            <a:r>
              <a:rPr lang="it-IT" altLang="it-IT" sz="1600" dirty="0" smtClean="0"/>
              <a:t>Qualità;</a:t>
            </a:r>
          </a:p>
          <a:p>
            <a:pPr lvl="1" algn="just">
              <a:buClr>
                <a:srgbClr val="27781A"/>
              </a:buClr>
              <a:buFont typeface="Wingdings" pitchFamily="2" charset="2"/>
              <a:buChar char="§"/>
            </a:pPr>
            <a:r>
              <a:rPr lang="it-IT" altLang="it-IT" sz="1600" dirty="0" smtClean="0"/>
              <a:t>Risorse</a:t>
            </a:r>
            <a:r>
              <a:rPr lang="it-IT" altLang="it-IT" sz="1600" dirty="0"/>
              <a:t>.</a:t>
            </a:r>
            <a:endParaRPr lang="en-GB" altLang="it-IT" sz="1600" dirty="0"/>
          </a:p>
          <a:p>
            <a:pPr marL="0" indent="0" algn="just">
              <a:buClr>
                <a:srgbClr val="27781A"/>
              </a:buClr>
              <a:buNone/>
            </a:pPr>
            <a:endParaRPr lang="it-IT" sz="1800" dirty="0">
              <a:cs typeface="Arial" panose="020B0604020202020204" pitchFamily="34" charset="0"/>
            </a:endParaRPr>
          </a:p>
          <a:p>
            <a:pPr marL="0" indent="0" algn="just">
              <a:buClr>
                <a:srgbClr val="27781A"/>
              </a:buClr>
              <a:buNone/>
            </a:pPr>
            <a:endParaRPr lang="it-IT" sz="1600" dirty="0" smtClean="0"/>
          </a:p>
          <a:p>
            <a:pPr marL="457200" lvl="1" indent="0" algn="just">
              <a:buClr>
                <a:srgbClr val="27781A"/>
              </a:buClr>
              <a:buNone/>
            </a:pPr>
            <a:endParaRPr lang="it-IT" sz="1800" b="1" dirty="0">
              <a:solidFill>
                <a:srgbClr val="002060"/>
              </a:solidFill>
            </a:endParaRPr>
          </a:p>
        </p:txBody>
      </p:sp>
    </p:spTree>
    <p:extLst>
      <p:ext uri="{BB962C8B-B14F-4D97-AF65-F5344CB8AC3E}">
        <p14:creationId xmlns:p14="http://schemas.microsoft.com/office/powerpoint/2010/main" val="313966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Premessa</a:t>
            </a:r>
            <a:endParaRPr lang="it-IT" dirty="0">
              <a:solidFill>
                <a:srgbClr val="008000"/>
              </a:solidFill>
            </a:endParaRPr>
          </a:p>
        </p:txBody>
      </p:sp>
      <p:sp>
        <p:nvSpPr>
          <p:cNvPr id="3" name="Segnaposto contenuto 2"/>
          <p:cNvSpPr>
            <a:spLocks noGrp="1"/>
          </p:cNvSpPr>
          <p:nvPr>
            <p:ph idx="1"/>
          </p:nvPr>
        </p:nvSpPr>
        <p:spPr>
          <a:xfrm>
            <a:off x="611560" y="1412776"/>
            <a:ext cx="7128792" cy="4608512"/>
          </a:xfrm>
        </p:spPr>
        <p:txBody>
          <a:bodyPr>
            <a:noAutofit/>
          </a:bodyPr>
          <a:lstStyle/>
          <a:p>
            <a:pPr algn="just">
              <a:buClr>
                <a:srgbClr val="27781A"/>
              </a:buClr>
              <a:buFont typeface="Wingdings" pitchFamily="2" charset="2"/>
              <a:buChar char="§"/>
            </a:pPr>
            <a:r>
              <a:rPr lang="it-IT" sz="2000" dirty="0" smtClean="0"/>
              <a:t>Nella seconda parte del percorso didattico, introduciamo la Gestione di Progetto (Project Management). </a:t>
            </a:r>
          </a:p>
          <a:p>
            <a:pPr algn="just">
              <a:buClr>
                <a:srgbClr val="27781A"/>
              </a:buClr>
              <a:buFont typeface="Wingdings" pitchFamily="2" charset="2"/>
              <a:buChar char="§"/>
            </a:pPr>
            <a:endParaRPr lang="it-IT" sz="2000" dirty="0"/>
          </a:p>
          <a:p>
            <a:pPr algn="just">
              <a:buClr>
                <a:srgbClr val="27781A"/>
              </a:buClr>
              <a:buFont typeface="Wingdings" pitchFamily="2" charset="2"/>
              <a:buChar char="§"/>
            </a:pPr>
            <a:r>
              <a:rPr lang="it-IT" sz="2000" dirty="0" smtClean="0"/>
              <a:t>La </a:t>
            </a:r>
            <a:r>
              <a:rPr lang="it-IT" sz="2000" dirty="0"/>
              <a:t>t</a:t>
            </a:r>
            <a:r>
              <a:rPr lang="it-IT" sz="2000" dirty="0" smtClean="0"/>
              <a:t>eoria </a:t>
            </a:r>
            <a:r>
              <a:rPr lang="it-IT" sz="2000" dirty="0"/>
              <a:t>dei </a:t>
            </a:r>
            <a:r>
              <a:rPr lang="it-IT" sz="2000" dirty="0" smtClean="0"/>
              <a:t>grafi </a:t>
            </a:r>
            <a:r>
              <a:rPr lang="it-IT" sz="2000" dirty="0"/>
              <a:t>ha diverse applicazioni nel contesto della Gestione di </a:t>
            </a:r>
            <a:r>
              <a:rPr lang="it-IT" sz="2000" dirty="0" smtClean="0"/>
              <a:t>Progetto:</a:t>
            </a:r>
          </a:p>
          <a:p>
            <a:pPr algn="just">
              <a:buClr>
                <a:srgbClr val="27781A"/>
              </a:buClr>
              <a:buFont typeface="Wingdings" pitchFamily="2" charset="2"/>
              <a:buChar char="§"/>
            </a:pPr>
            <a:endParaRPr lang="it-IT" sz="2000" dirty="0" smtClean="0"/>
          </a:p>
          <a:p>
            <a:pPr lvl="1" algn="just">
              <a:buClr>
                <a:srgbClr val="27781A"/>
              </a:buClr>
              <a:buFont typeface="Wingdings" pitchFamily="2" charset="2"/>
              <a:buChar char="§"/>
            </a:pPr>
            <a:r>
              <a:rPr lang="it-IT" sz="1700" dirty="0" smtClean="0"/>
              <a:t>Un grafo ad albero viene utilizzato per rappresentare la WBS (Work Breakdown </a:t>
            </a:r>
            <a:r>
              <a:rPr lang="it-IT" sz="1700" dirty="0" err="1" smtClean="0"/>
              <a:t>Structure</a:t>
            </a:r>
            <a:r>
              <a:rPr lang="it-IT" sz="1700" dirty="0" smtClean="0"/>
              <a:t>) di progetto, cioè la suddivisione del progetto nelle sue parti elementari (parti alle quali può essere attribuita una responsabilità), che ne facilita la gestione.</a:t>
            </a:r>
          </a:p>
          <a:p>
            <a:pPr lvl="1" algn="just">
              <a:buClr>
                <a:srgbClr val="27781A"/>
              </a:buClr>
              <a:buFont typeface="Wingdings" pitchFamily="2" charset="2"/>
              <a:buChar char="§"/>
            </a:pPr>
            <a:endParaRPr lang="it-IT" sz="900" dirty="0" smtClean="0"/>
          </a:p>
          <a:p>
            <a:pPr lvl="1" algn="just">
              <a:buClr>
                <a:srgbClr val="27781A"/>
              </a:buClr>
              <a:buFont typeface="Wingdings" pitchFamily="2" charset="2"/>
              <a:buChar char="§"/>
            </a:pPr>
            <a:r>
              <a:rPr lang="it-IT" sz="1700" dirty="0" smtClean="0"/>
              <a:t>Grafi orientati sono utilizzati per l’applicazione delle tecniche di analisi del reticolo delle attività di progetto. Anche nella loro versione semplificata, queste tecniche costituiscono una applicazione significativa della Teoria dei Grafi, perché prevedono l’individuazione di un percorso minimo.</a:t>
            </a:r>
            <a:endParaRPr lang="it-IT" sz="1700" dirty="0"/>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a:t>
            </a:fld>
            <a:endParaRPr lang="it-IT"/>
          </a:p>
        </p:txBody>
      </p:sp>
    </p:spTree>
    <p:extLst>
      <p:ext uri="{BB962C8B-B14F-4D97-AF65-F5344CB8AC3E}">
        <p14:creationId xmlns:p14="http://schemas.microsoft.com/office/powerpoint/2010/main" val="2662949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Contenuto </a:t>
            </a:r>
            <a:r>
              <a:rPr lang="it-IT" sz="3600" dirty="0">
                <a:solidFill>
                  <a:srgbClr val="008000"/>
                </a:solidFill>
              </a:rPr>
              <a:t>di </a:t>
            </a:r>
            <a:r>
              <a:rPr lang="it-IT" sz="3600" dirty="0" smtClean="0">
                <a:solidFill>
                  <a:srgbClr val="008000"/>
                </a:solidFill>
              </a:rPr>
              <a:t>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20</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buClr>
                <a:srgbClr val="27781A"/>
              </a:buClr>
              <a:buFont typeface="Wingdings" pitchFamily="2" charset="2"/>
              <a:buChar char="§"/>
            </a:pPr>
            <a:r>
              <a:rPr lang="it-IT" sz="1800" dirty="0" smtClean="0"/>
              <a:t>A partire dagli obiettivi definiamo il contenuto del progetto, assicurandoci che:</a:t>
            </a:r>
          </a:p>
          <a:p>
            <a:pPr lvl="1" algn="just">
              <a:buClr>
                <a:srgbClr val="27781A"/>
              </a:buClr>
              <a:buFont typeface="Wingdings" pitchFamily="2" charset="2"/>
              <a:buChar char="§"/>
            </a:pPr>
            <a:r>
              <a:rPr lang="it-IT" altLang="it-IT" sz="1800" dirty="0"/>
              <a:t>il </a:t>
            </a:r>
            <a:r>
              <a:rPr lang="it-IT" altLang="it-IT" sz="1800" dirty="0" smtClean="0"/>
              <a:t>progetto </a:t>
            </a:r>
            <a:r>
              <a:rPr lang="it-IT" altLang="it-IT" sz="1800" dirty="0"/>
              <a:t>includa tutto quanto richiesto per completare con successo il progetto </a:t>
            </a:r>
            <a:r>
              <a:rPr lang="it-IT" altLang="it-IT" sz="1800" dirty="0" smtClean="0"/>
              <a:t>stesso;</a:t>
            </a:r>
            <a:endParaRPr lang="it-IT" altLang="it-IT" sz="1800" dirty="0"/>
          </a:p>
          <a:p>
            <a:pPr lvl="1" algn="just">
              <a:buClr>
                <a:srgbClr val="27781A"/>
              </a:buClr>
              <a:buFont typeface="Wingdings" pitchFamily="2" charset="2"/>
              <a:buChar char="§"/>
            </a:pPr>
            <a:r>
              <a:rPr lang="it-IT" altLang="it-IT" sz="1800" dirty="0"/>
              <a:t>il </a:t>
            </a:r>
            <a:r>
              <a:rPr lang="it-IT" altLang="it-IT" sz="1800" dirty="0" smtClean="0"/>
              <a:t>progetto </a:t>
            </a:r>
            <a:r>
              <a:rPr lang="it-IT" altLang="it-IT" sz="1800" dirty="0"/>
              <a:t>non includa attività non richieste.</a:t>
            </a:r>
            <a:endParaRPr lang="it-IT" sz="1800" dirty="0"/>
          </a:p>
          <a:p>
            <a:pPr lvl="1" algn="just">
              <a:buClr>
                <a:srgbClr val="27781A"/>
              </a:buClr>
              <a:buFont typeface="Wingdings" pitchFamily="2" charset="2"/>
              <a:buChar char="§"/>
            </a:pPr>
            <a:endParaRPr lang="it-IT" sz="1400" dirty="0" smtClean="0"/>
          </a:p>
          <a:p>
            <a:pPr marL="342900" lvl="1" indent="-342900" algn="just">
              <a:buClr>
                <a:srgbClr val="27781A"/>
              </a:buClr>
              <a:buFont typeface="Wingdings" pitchFamily="2" charset="2"/>
              <a:buChar char="§"/>
            </a:pPr>
            <a:r>
              <a:rPr lang="it-IT" sz="1800" dirty="0" smtClean="0"/>
              <a:t>In inglese il contenuto di progetto si chiama </a:t>
            </a:r>
            <a:r>
              <a:rPr lang="it-IT" sz="1800" i="1" dirty="0" err="1" smtClean="0"/>
              <a:t>project</a:t>
            </a:r>
            <a:r>
              <a:rPr lang="it-IT" sz="1800" i="1" dirty="0" smtClean="0"/>
              <a:t> scope</a:t>
            </a:r>
            <a:r>
              <a:rPr lang="it-IT" sz="1800" dirty="0"/>
              <a:t> </a:t>
            </a:r>
            <a:r>
              <a:rPr lang="it-IT" sz="1800" dirty="0" smtClean="0"/>
              <a:t>- viene spesso tradotto come ambito di progetto.</a:t>
            </a:r>
          </a:p>
          <a:p>
            <a:pPr marL="0" lvl="1" indent="0" algn="just">
              <a:buClr>
                <a:srgbClr val="27781A"/>
              </a:buClr>
              <a:buNone/>
            </a:pPr>
            <a:r>
              <a:rPr lang="it-IT" sz="1800" dirty="0" smtClean="0"/>
              <a:t> </a:t>
            </a:r>
            <a:endParaRPr lang="it-IT" sz="1800" dirty="0"/>
          </a:p>
          <a:p>
            <a:pPr algn="just">
              <a:buClr>
                <a:srgbClr val="27781A"/>
              </a:buClr>
              <a:buFont typeface="Wingdings" pitchFamily="2" charset="2"/>
              <a:buChar char="§"/>
            </a:pPr>
            <a:r>
              <a:rPr lang="it-IT" sz="1800" dirty="0" smtClean="0"/>
              <a:t>Come rappresentiamo il contenuto </a:t>
            </a:r>
            <a:r>
              <a:rPr lang="it-IT" sz="1800" dirty="0"/>
              <a:t>di </a:t>
            </a:r>
            <a:r>
              <a:rPr lang="it-IT" sz="1800" dirty="0" smtClean="0"/>
              <a:t>un progetto, in modo da essere in grado di gestirlo?</a:t>
            </a:r>
            <a:endParaRPr lang="it-IT" sz="1800" dirty="0"/>
          </a:p>
          <a:p>
            <a:pPr marL="0" indent="0" algn="just">
              <a:buClr>
                <a:srgbClr val="27781A"/>
              </a:buClr>
              <a:buNone/>
            </a:pPr>
            <a:endParaRPr lang="it-IT" sz="1600" dirty="0" smtClean="0"/>
          </a:p>
          <a:p>
            <a:pPr marL="0" indent="0" algn="just">
              <a:buClr>
                <a:srgbClr val="27781A"/>
              </a:buClr>
              <a:buNone/>
            </a:pPr>
            <a:endParaRPr lang="it-IT" sz="1600" dirty="0" smtClean="0"/>
          </a:p>
          <a:p>
            <a:pPr marL="457200" lvl="1" indent="0" algn="just">
              <a:buClr>
                <a:srgbClr val="27781A"/>
              </a:buClr>
              <a:buNone/>
            </a:pPr>
            <a:endParaRPr lang="it-IT" sz="1800" b="1" dirty="0">
              <a:solidFill>
                <a:srgbClr val="002060"/>
              </a:solidFill>
            </a:endParaRPr>
          </a:p>
        </p:txBody>
      </p:sp>
    </p:spTree>
    <p:extLst>
      <p:ext uri="{BB962C8B-B14F-4D97-AF65-F5344CB8AC3E}">
        <p14:creationId xmlns:p14="http://schemas.microsoft.com/office/powerpoint/2010/main" val="278173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Work Breakdown </a:t>
            </a:r>
            <a:r>
              <a:rPr lang="it-IT" sz="3600" dirty="0" err="1" smtClean="0">
                <a:solidFill>
                  <a:srgbClr val="008000"/>
                </a:solidFill>
              </a:rPr>
              <a:t>Sructure</a:t>
            </a:r>
            <a:r>
              <a:rPr lang="it-IT" sz="3600" dirty="0" smtClean="0">
                <a:solidFill>
                  <a:srgbClr val="008000"/>
                </a:solidFill>
              </a:rPr>
              <a:t> </a:t>
            </a:r>
            <a:r>
              <a:rPr lang="it-IT" sz="3600" dirty="0">
                <a:solidFill>
                  <a:srgbClr val="008000"/>
                </a:solidFill>
              </a:rPr>
              <a:t>(WBS)</a:t>
            </a: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21</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Un modo per rappresentare il contenuto di un progetto è quello di costruire la WBS, che ha l’obiettivo di </a:t>
            </a:r>
            <a:r>
              <a:rPr lang="it-IT" sz="1800" dirty="0"/>
              <a:t>scomporre </a:t>
            </a:r>
            <a:r>
              <a:rPr lang="it-IT" sz="1800" dirty="0" smtClean="0"/>
              <a:t>il contenuto di  </a:t>
            </a:r>
            <a:r>
              <a:rPr lang="it-IT" sz="1800" dirty="0"/>
              <a:t>progetto </a:t>
            </a:r>
            <a:r>
              <a:rPr lang="it-IT" sz="1800" dirty="0" smtClean="0"/>
              <a:t>in parti più piccole che è possibile gestire.</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Costruire la WBS di un progetto corrisponde a costruire una sorta di organigramma delle attività di progetto.</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Ma, da dove deriva l’acronimo WBS?</a:t>
            </a:r>
          </a:p>
          <a:p>
            <a:pPr lvl="1" algn="just">
              <a:buClr>
                <a:srgbClr val="27781A"/>
              </a:buClr>
              <a:buFont typeface="Wingdings" pitchFamily="2" charset="2"/>
              <a:buChar char="§"/>
            </a:pPr>
            <a:r>
              <a:rPr lang="it-IT" altLang="it-IT" sz="1600" b="1" dirty="0">
                <a:solidFill>
                  <a:srgbClr val="002060"/>
                </a:solidFill>
              </a:rPr>
              <a:t>WORK</a:t>
            </a:r>
            <a:r>
              <a:rPr lang="it-IT" altLang="it-IT" sz="1600" dirty="0"/>
              <a:t>: Un intenso sforzo fisico o mentale per superare ostacoli e raggiungere un obiettivo o un risultato; una attività specifica, una funzione, un compito che spesso è parte di una fase di una impresa più ampia; qualcosa </a:t>
            </a:r>
            <a:r>
              <a:rPr lang="it-IT" altLang="it-IT" sz="1600" dirty="0" smtClean="0"/>
              <a:t>prodotto </a:t>
            </a:r>
            <a:r>
              <a:rPr lang="it-IT" altLang="it-IT" sz="1600" dirty="0"/>
              <a:t>o </a:t>
            </a:r>
            <a:r>
              <a:rPr lang="it-IT" altLang="it-IT" sz="1600" dirty="0" smtClean="0"/>
              <a:t>realizzato </a:t>
            </a:r>
            <a:r>
              <a:rPr lang="it-IT" altLang="it-IT" sz="1600" dirty="0"/>
              <a:t>in seguito ad uno sforzo o all’esercizio di una competenza.</a:t>
            </a:r>
          </a:p>
          <a:p>
            <a:pPr lvl="1" algn="just">
              <a:buClr>
                <a:srgbClr val="27781A"/>
              </a:buClr>
              <a:buFont typeface="Wingdings" pitchFamily="2" charset="2"/>
              <a:buChar char="§"/>
            </a:pPr>
            <a:r>
              <a:rPr lang="it-IT" altLang="it-IT" sz="1600" b="1" dirty="0" smtClean="0">
                <a:solidFill>
                  <a:srgbClr val="002060"/>
                </a:solidFill>
              </a:rPr>
              <a:t>BREAKDOWN</a:t>
            </a:r>
            <a:r>
              <a:rPr lang="it-IT" altLang="it-IT" sz="1600" dirty="0"/>
              <a:t>: Dividere in parti o categorie; separare in entità più semplici; scomporre.</a:t>
            </a:r>
          </a:p>
          <a:p>
            <a:pPr lvl="1" algn="just">
              <a:buClr>
                <a:srgbClr val="27781A"/>
              </a:buClr>
              <a:buFont typeface="Wingdings" pitchFamily="2" charset="2"/>
              <a:buChar char="§"/>
            </a:pPr>
            <a:r>
              <a:rPr lang="it-IT" altLang="it-IT" sz="1600" b="1" dirty="0" smtClean="0">
                <a:solidFill>
                  <a:srgbClr val="002060"/>
                </a:solidFill>
              </a:rPr>
              <a:t>STRUCTURE</a:t>
            </a:r>
            <a:r>
              <a:rPr lang="it-IT" altLang="it-IT" sz="1600" dirty="0"/>
              <a:t>: Qualcosa organizzata in un modello definito.</a:t>
            </a:r>
            <a:endParaRPr lang="it-IT" sz="1600" dirty="0"/>
          </a:p>
          <a:p>
            <a:pPr marL="457200" lvl="1" indent="0" algn="just">
              <a:buClr>
                <a:srgbClr val="27781A"/>
              </a:buClr>
              <a:buNone/>
            </a:pPr>
            <a:endParaRPr lang="it-IT" sz="1800" b="1" dirty="0">
              <a:solidFill>
                <a:srgbClr val="002060"/>
              </a:solidFill>
            </a:endParaRPr>
          </a:p>
        </p:txBody>
      </p:sp>
    </p:spTree>
    <p:extLst>
      <p:ext uri="{BB962C8B-B14F-4D97-AF65-F5344CB8AC3E}">
        <p14:creationId xmlns:p14="http://schemas.microsoft.com/office/powerpoint/2010/main" val="45313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della WBS</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22</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Attraverso la WBS vogliamo identificare tutte le azioni da realizzare e allo stesso tempo stabilire le responsabilità.</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La decomposizione si ferma quando un’attività può essere chiaramente circoscritta e attribuita ad un responsabile.</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Nel costruire la WBS non ci preoccuperemo dello sviluppo cronologico delle attività.</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65" t="4160" r="3126" b="5900"/>
          <a:stretch/>
        </p:blipFill>
        <p:spPr bwMode="auto">
          <a:xfrm>
            <a:off x="755576" y="4365104"/>
            <a:ext cx="7776864" cy="179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755576" y="4365104"/>
            <a:ext cx="7776864" cy="1799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2803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smtClean="0">
                <a:solidFill>
                  <a:srgbClr val="008000"/>
                </a:solidFill>
              </a:rPr>
              <a:t>Esempio WBS – Sviluppo bicicletta</a:t>
            </a:r>
            <a:endParaRPr lang="it-IT" sz="32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23</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91803"/>
            <a:ext cx="5572125" cy="5089525"/>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3399FF">
                    <a:alpha val="50195"/>
                  </a:srgbClr>
                </a:solidFill>
              </a14:hiddenFill>
            </a:ext>
          </a:extLst>
        </p:spPr>
      </p:pic>
    </p:spTree>
    <p:extLst>
      <p:ext uri="{BB962C8B-B14F-4D97-AF65-F5344CB8AC3E}">
        <p14:creationId xmlns:p14="http://schemas.microsoft.com/office/powerpoint/2010/main" val="221167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a:solidFill>
                  <a:srgbClr val="008000"/>
                </a:solidFill>
              </a:rPr>
              <a:t>Esempio WBS – </a:t>
            </a:r>
            <a:r>
              <a:rPr lang="it-IT" sz="3200" dirty="0" smtClean="0">
                <a:solidFill>
                  <a:srgbClr val="008000"/>
                </a:solidFill>
              </a:rPr>
              <a:t>Sviluppo bicicletta</a:t>
            </a:r>
            <a:endParaRPr lang="it-IT" sz="32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24</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2" name="Rettangolo 1"/>
          <p:cNvSpPr/>
          <p:nvPr/>
        </p:nvSpPr>
        <p:spPr>
          <a:xfrm>
            <a:off x="611560" y="1484784"/>
            <a:ext cx="6768752" cy="4031873"/>
          </a:xfrm>
          <a:prstGeom prst="rect">
            <a:avLst/>
          </a:prstGeom>
        </p:spPr>
        <p:txBody>
          <a:bodyPr wrap="square">
            <a:spAutoFit/>
          </a:bodyPr>
          <a:lstStyle/>
          <a:p>
            <a:pPr marL="342900" lvl="1" indent="-342900" algn="just">
              <a:lnSpc>
                <a:spcPct val="80000"/>
              </a:lnSpc>
              <a:spcBef>
                <a:spcPct val="20000"/>
              </a:spcBef>
              <a:buClr>
                <a:srgbClr val="27781A"/>
              </a:buClr>
              <a:buFont typeface="Wingdings" pitchFamily="2" charset="2"/>
              <a:buChar char="§"/>
            </a:pPr>
            <a:r>
              <a:rPr lang="en-US" altLang="it-IT" sz="2000" dirty="0" err="1"/>
              <a:t>Rappresentazione</a:t>
            </a:r>
            <a:r>
              <a:rPr lang="en-US" altLang="it-IT" sz="2000" dirty="0"/>
              <a:t> </a:t>
            </a:r>
            <a:r>
              <a:rPr lang="en-US" altLang="it-IT" sz="2000" dirty="0" err="1" smtClean="0"/>
              <a:t>Tabulare</a:t>
            </a:r>
            <a:r>
              <a:rPr lang="en-US" altLang="it-IT" sz="2000" dirty="0" smtClean="0"/>
              <a:t>:</a:t>
            </a:r>
          </a:p>
          <a:p>
            <a:pPr marL="342900" lvl="1" indent="-342900" algn="just">
              <a:lnSpc>
                <a:spcPct val="80000"/>
              </a:lnSpc>
              <a:spcBef>
                <a:spcPct val="20000"/>
              </a:spcBef>
              <a:buClr>
                <a:srgbClr val="27781A"/>
              </a:buClr>
              <a:buFont typeface="Wingdings" pitchFamily="2" charset="2"/>
              <a:buChar char="§"/>
            </a:pPr>
            <a:endParaRPr lang="en-US" altLang="it-IT" sz="2000" dirty="0"/>
          </a:p>
          <a:p>
            <a:pPr lvl="1" algn="just">
              <a:lnSpc>
                <a:spcPct val="80000"/>
              </a:lnSpc>
              <a:spcBef>
                <a:spcPct val="20000"/>
              </a:spcBef>
              <a:buClr>
                <a:srgbClr val="27781A"/>
              </a:buClr>
            </a:pPr>
            <a:r>
              <a:rPr lang="en-US" altLang="it-IT" sz="2000" dirty="0" smtClean="0"/>
              <a:t>1. Bicycle (</a:t>
            </a:r>
            <a:r>
              <a:rPr lang="en-US" altLang="it-IT" sz="2000" dirty="0" err="1" smtClean="0"/>
              <a:t>bicicletta</a:t>
            </a:r>
            <a:r>
              <a:rPr lang="en-US" altLang="it-IT" sz="2000" dirty="0" smtClean="0"/>
              <a:t>)</a:t>
            </a:r>
          </a:p>
          <a:p>
            <a:pPr lvl="1" algn="just">
              <a:lnSpc>
                <a:spcPct val="80000"/>
              </a:lnSpc>
              <a:spcBef>
                <a:spcPct val="20000"/>
              </a:spcBef>
              <a:buClr>
                <a:srgbClr val="27781A"/>
              </a:buClr>
            </a:pPr>
            <a:r>
              <a:rPr lang="en-US" altLang="it-IT" sz="2000" dirty="0" smtClean="0"/>
              <a:t>	1.1. Frame set (</a:t>
            </a:r>
            <a:r>
              <a:rPr lang="en-US" altLang="it-IT" sz="2000" dirty="0" err="1" smtClean="0"/>
              <a:t>insieme</a:t>
            </a:r>
            <a:r>
              <a:rPr lang="en-US" altLang="it-IT" sz="2000" dirty="0" smtClean="0"/>
              <a:t> </a:t>
            </a:r>
            <a:r>
              <a:rPr lang="en-US" altLang="it-IT" sz="2000" dirty="0" err="1" smtClean="0"/>
              <a:t>della</a:t>
            </a:r>
            <a:r>
              <a:rPr lang="en-US" altLang="it-IT" sz="2000" dirty="0" smtClean="0"/>
              <a:t> </a:t>
            </a:r>
            <a:r>
              <a:rPr lang="en-US" altLang="it-IT" sz="2000" dirty="0" err="1" smtClean="0"/>
              <a:t>struttura</a:t>
            </a:r>
            <a:r>
              <a:rPr lang="en-US" altLang="it-IT" sz="2000" dirty="0" smtClean="0"/>
              <a:t>) </a:t>
            </a:r>
          </a:p>
          <a:p>
            <a:pPr lvl="1" algn="just">
              <a:lnSpc>
                <a:spcPct val="80000"/>
              </a:lnSpc>
              <a:spcBef>
                <a:spcPct val="20000"/>
              </a:spcBef>
              <a:buClr>
                <a:srgbClr val="27781A"/>
              </a:buClr>
            </a:pPr>
            <a:r>
              <a:rPr lang="en-US" altLang="it-IT" sz="2000" dirty="0" smtClean="0"/>
              <a:t>    		1.1.1</a:t>
            </a:r>
            <a:r>
              <a:rPr lang="en-US" altLang="it-IT" sz="2000" dirty="0"/>
              <a:t>. </a:t>
            </a:r>
            <a:r>
              <a:rPr lang="en-US" altLang="it-IT" sz="2000" dirty="0" smtClean="0"/>
              <a:t>Frame (</a:t>
            </a:r>
            <a:r>
              <a:rPr lang="en-US" altLang="it-IT" sz="2000" dirty="0" err="1" smtClean="0"/>
              <a:t>struttura</a:t>
            </a:r>
            <a:r>
              <a:rPr lang="en-US" altLang="it-IT" sz="2000" dirty="0" smtClean="0"/>
              <a:t>)</a:t>
            </a:r>
            <a:endParaRPr lang="en-US" altLang="it-IT" sz="2000" dirty="0"/>
          </a:p>
          <a:p>
            <a:pPr lvl="1" algn="just">
              <a:lnSpc>
                <a:spcPct val="80000"/>
              </a:lnSpc>
              <a:spcBef>
                <a:spcPct val="20000"/>
              </a:spcBef>
              <a:buClr>
                <a:srgbClr val="27781A"/>
              </a:buClr>
            </a:pPr>
            <a:r>
              <a:rPr lang="en-US" altLang="it-IT" sz="2000" dirty="0" smtClean="0"/>
              <a:t>    		1.1.2</a:t>
            </a:r>
            <a:r>
              <a:rPr lang="en-US" altLang="it-IT" sz="2000" dirty="0"/>
              <a:t>. </a:t>
            </a:r>
            <a:r>
              <a:rPr lang="en-US" altLang="it-IT" sz="2000" dirty="0" smtClean="0"/>
              <a:t>Handlebar (</a:t>
            </a:r>
            <a:r>
              <a:rPr lang="en-US" altLang="it-IT" sz="2000" dirty="0" err="1" smtClean="0"/>
              <a:t>manubrio</a:t>
            </a:r>
            <a:r>
              <a:rPr lang="en-US" altLang="it-IT" sz="2000" dirty="0" smtClean="0"/>
              <a:t>)</a:t>
            </a:r>
            <a:endParaRPr lang="en-US" altLang="it-IT" sz="2000" dirty="0"/>
          </a:p>
          <a:p>
            <a:pPr lvl="1" algn="just">
              <a:lnSpc>
                <a:spcPct val="80000"/>
              </a:lnSpc>
              <a:spcBef>
                <a:spcPct val="20000"/>
              </a:spcBef>
              <a:buClr>
                <a:srgbClr val="27781A"/>
              </a:buClr>
            </a:pPr>
            <a:r>
              <a:rPr lang="en-US" altLang="it-IT" sz="2000" dirty="0"/>
              <a:t>    </a:t>
            </a:r>
            <a:r>
              <a:rPr lang="en-US" altLang="it-IT" sz="2000" dirty="0" smtClean="0"/>
              <a:t>		1.1.3</a:t>
            </a:r>
            <a:r>
              <a:rPr lang="en-US" altLang="it-IT" sz="2000" dirty="0"/>
              <a:t>. </a:t>
            </a:r>
            <a:r>
              <a:rPr lang="en-US" altLang="it-IT" sz="2000" dirty="0" smtClean="0"/>
              <a:t>Fork (</a:t>
            </a:r>
            <a:r>
              <a:rPr lang="en-US" altLang="it-IT" sz="2000" dirty="0" err="1" smtClean="0"/>
              <a:t>forcella</a:t>
            </a:r>
            <a:r>
              <a:rPr lang="en-US" altLang="it-IT" sz="2000" dirty="0" smtClean="0"/>
              <a:t>)</a:t>
            </a:r>
            <a:endParaRPr lang="en-US" altLang="it-IT" sz="2000" dirty="0"/>
          </a:p>
          <a:p>
            <a:pPr lvl="1" algn="just">
              <a:lnSpc>
                <a:spcPct val="80000"/>
              </a:lnSpc>
              <a:spcBef>
                <a:spcPct val="20000"/>
              </a:spcBef>
              <a:buClr>
                <a:srgbClr val="27781A"/>
              </a:buClr>
            </a:pPr>
            <a:r>
              <a:rPr lang="en-US" altLang="it-IT" sz="2000" dirty="0"/>
              <a:t>    </a:t>
            </a:r>
            <a:r>
              <a:rPr lang="en-US" altLang="it-IT" sz="2000" dirty="0" smtClean="0"/>
              <a:t>		1.1.4</a:t>
            </a:r>
            <a:r>
              <a:rPr lang="en-US" altLang="it-IT" sz="2000" dirty="0"/>
              <a:t>. </a:t>
            </a:r>
            <a:r>
              <a:rPr lang="en-US" altLang="it-IT" sz="2000" dirty="0" smtClean="0"/>
              <a:t>Seat (</a:t>
            </a:r>
            <a:r>
              <a:rPr lang="en-US" altLang="it-IT" sz="2000" dirty="0" err="1" smtClean="0"/>
              <a:t>sedile</a:t>
            </a:r>
            <a:r>
              <a:rPr lang="en-US" altLang="it-IT" sz="2000" dirty="0" smtClean="0"/>
              <a:t>)</a:t>
            </a:r>
          </a:p>
          <a:p>
            <a:pPr lvl="1" algn="just">
              <a:lnSpc>
                <a:spcPct val="80000"/>
              </a:lnSpc>
              <a:spcBef>
                <a:spcPct val="20000"/>
              </a:spcBef>
              <a:buClr>
                <a:srgbClr val="27781A"/>
              </a:buClr>
            </a:pPr>
            <a:r>
              <a:rPr lang="en-US" altLang="it-IT" sz="2000" dirty="0"/>
              <a:t>	</a:t>
            </a:r>
            <a:r>
              <a:rPr lang="en-US" altLang="it-IT" sz="2000" dirty="0" smtClean="0"/>
              <a:t>1.2</a:t>
            </a:r>
            <a:r>
              <a:rPr lang="en-US" altLang="it-IT" sz="2000" dirty="0"/>
              <a:t>. …</a:t>
            </a:r>
          </a:p>
          <a:p>
            <a:pPr lvl="1" algn="just">
              <a:lnSpc>
                <a:spcPct val="80000"/>
              </a:lnSpc>
              <a:spcBef>
                <a:spcPct val="20000"/>
              </a:spcBef>
              <a:buClr>
                <a:srgbClr val="27781A"/>
              </a:buClr>
            </a:pPr>
            <a:r>
              <a:rPr lang="en-US" altLang="it-IT" sz="2000" dirty="0"/>
              <a:t>  </a:t>
            </a:r>
            <a:endParaRPr lang="en-US" altLang="it-IT" sz="2000" dirty="0" smtClean="0"/>
          </a:p>
          <a:p>
            <a:pPr lvl="1" algn="just">
              <a:lnSpc>
                <a:spcPct val="80000"/>
              </a:lnSpc>
              <a:spcBef>
                <a:spcPct val="20000"/>
              </a:spcBef>
              <a:buClr>
                <a:srgbClr val="27781A"/>
              </a:buClr>
            </a:pPr>
            <a:r>
              <a:rPr lang="en-US" altLang="it-IT" sz="2000" dirty="0"/>
              <a:t>	</a:t>
            </a:r>
            <a:r>
              <a:rPr lang="en-US" altLang="it-IT" sz="2000" dirty="0" smtClean="0"/>
              <a:t>1.3</a:t>
            </a:r>
            <a:r>
              <a:rPr lang="en-US" altLang="it-IT" sz="2000" dirty="0"/>
              <a:t>. </a:t>
            </a:r>
            <a:r>
              <a:rPr lang="en-US" altLang="it-IT" sz="2000" dirty="0" smtClean="0"/>
              <a:t>Wheels (</a:t>
            </a:r>
            <a:r>
              <a:rPr lang="en-US" altLang="it-IT" sz="2000" dirty="0" err="1" smtClean="0"/>
              <a:t>ruote</a:t>
            </a:r>
            <a:r>
              <a:rPr lang="en-US" altLang="it-IT" sz="2000" dirty="0" smtClean="0"/>
              <a:t>)</a:t>
            </a:r>
            <a:endParaRPr lang="en-US" altLang="it-IT" sz="2000" dirty="0"/>
          </a:p>
          <a:p>
            <a:pPr lvl="1" algn="just">
              <a:lnSpc>
                <a:spcPct val="80000"/>
              </a:lnSpc>
              <a:spcBef>
                <a:spcPct val="20000"/>
              </a:spcBef>
              <a:buClr>
                <a:srgbClr val="27781A"/>
              </a:buClr>
            </a:pPr>
            <a:r>
              <a:rPr lang="en-US" altLang="it-IT" sz="2000" dirty="0"/>
              <a:t> </a:t>
            </a:r>
            <a:r>
              <a:rPr lang="en-US" altLang="it-IT" sz="2000" dirty="0" smtClean="0"/>
              <a:t>		1.3.1</a:t>
            </a:r>
            <a:r>
              <a:rPr lang="en-US" altLang="it-IT" sz="2000" dirty="0"/>
              <a:t>. Front </a:t>
            </a:r>
            <a:r>
              <a:rPr lang="en-US" altLang="it-IT" sz="2000" dirty="0" smtClean="0"/>
              <a:t>wheel (</a:t>
            </a:r>
            <a:r>
              <a:rPr lang="en-US" altLang="it-IT" sz="2000" dirty="0" err="1" smtClean="0"/>
              <a:t>ruota</a:t>
            </a:r>
            <a:r>
              <a:rPr lang="en-US" altLang="it-IT" sz="2000" dirty="0" smtClean="0"/>
              <a:t> </a:t>
            </a:r>
            <a:r>
              <a:rPr lang="en-US" altLang="it-IT" sz="2000" dirty="0" err="1" smtClean="0"/>
              <a:t>anteriore</a:t>
            </a:r>
            <a:r>
              <a:rPr lang="en-US" altLang="it-IT" sz="2000" dirty="0" smtClean="0"/>
              <a:t>)</a:t>
            </a:r>
            <a:endParaRPr lang="en-US" altLang="it-IT" sz="2000" dirty="0"/>
          </a:p>
          <a:p>
            <a:pPr lvl="1" algn="just">
              <a:lnSpc>
                <a:spcPct val="80000"/>
              </a:lnSpc>
              <a:spcBef>
                <a:spcPct val="20000"/>
              </a:spcBef>
              <a:buClr>
                <a:srgbClr val="27781A"/>
              </a:buClr>
            </a:pPr>
            <a:r>
              <a:rPr lang="en-US" altLang="it-IT" sz="2000" dirty="0"/>
              <a:t> </a:t>
            </a:r>
            <a:r>
              <a:rPr lang="en-US" altLang="it-IT" sz="2000" dirty="0" smtClean="0"/>
              <a:t>		1.3.2</a:t>
            </a:r>
            <a:r>
              <a:rPr lang="en-US" altLang="it-IT" sz="2000" dirty="0"/>
              <a:t>. Rear wheel (</a:t>
            </a:r>
            <a:r>
              <a:rPr lang="en-US" altLang="it-IT" sz="2000" dirty="0" err="1"/>
              <a:t>ruota</a:t>
            </a:r>
            <a:r>
              <a:rPr lang="en-US" altLang="it-IT" sz="2000" dirty="0"/>
              <a:t> </a:t>
            </a:r>
            <a:r>
              <a:rPr lang="en-US" altLang="it-IT" sz="2000" dirty="0" err="1" smtClean="0"/>
              <a:t>posteriore</a:t>
            </a:r>
            <a:r>
              <a:rPr lang="en-US" altLang="it-IT" sz="2000" dirty="0" smtClean="0"/>
              <a:t>)</a:t>
            </a:r>
            <a:endParaRPr lang="en-US" altLang="it-IT" sz="2000" dirty="0"/>
          </a:p>
        </p:txBody>
      </p:sp>
    </p:spTree>
    <p:extLst>
      <p:ext uri="{BB962C8B-B14F-4D97-AF65-F5344CB8AC3E}">
        <p14:creationId xmlns:p14="http://schemas.microsoft.com/office/powerpoint/2010/main" val="2211679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a:solidFill>
                  <a:srgbClr val="008000"/>
                </a:solidFill>
              </a:rPr>
              <a:t>Esempio WBS – </a:t>
            </a:r>
            <a:r>
              <a:rPr lang="it-IT" sz="3200" dirty="0" smtClean="0">
                <a:solidFill>
                  <a:srgbClr val="008000"/>
                </a:solidFill>
              </a:rPr>
              <a:t>Sviluppo bicicletta</a:t>
            </a:r>
            <a:endParaRPr lang="it-IT" sz="32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25</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pic>
        <p:nvPicPr>
          <p:cNvPr id="8" name="Picture 3" descr="biciclett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7272808" cy="2852291"/>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90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Componenti della WBS</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26</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556792"/>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b="1" dirty="0" smtClean="0">
                <a:solidFill>
                  <a:srgbClr val="002060"/>
                </a:solidFill>
              </a:rPr>
              <a:t>WBS</a:t>
            </a:r>
            <a:r>
              <a:rPr lang="it-IT" altLang="it-IT" sz="2000" dirty="0" smtClean="0"/>
              <a:t>: è quindi la decomposizione ad albero del contenuto complessivo del lavoro che deve essere eseguito dal gruppo di progetto per conseguire gli obiettivi di progetto e realizzare i prodotti richiesti (</a:t>
            </a:r>
            <a:r>
              <a:rPr lang="it-IT" altLang="it-IT" sz="2000" i="1" dirty="0" err="1" smtClean="0"/>
              <a:t>deliverable</a:t>
            </a:r>
            <a:r>
              <a:rPr lang="it-IT" altLang="it-IT" sz="2000" dirty="0" smtClean="0"/>
              <a:t>). La WBS è orientata al prodotto.</a:t>
            </a:r>
            <a:endParaRPr lang="it-IT" altLang="it-IT" sz="2000" dirty="0"/>
          </a:p>
          <a:p>
            <a:pPr algn="just">
              <a:buClr>
                <a:srgbClr val="27781A"/>
              </a:buClr>
              <a:buFont typeface="Wingdings" pitchFamily="2" charset="2"/>
              <a:buChar char="§"/>
            </a:pPr>
            <a:endParaRPr lang="it-IT" altLang="it-IT" sz="2000" b="1" dirty="0" smtClean="0">
              <a:solidFill>
                <a:srgbClr val="002060"/>
              </a:solidFill>
            </a:endParaRPr>
          </a:p>
          <a:p>
            <a:pPr algn="just">
              <a:buClr>
                <a:srgbClr val="27781A"/>
              </a:buClr>
              <a:buFont typeface="Wingdings" pitchFamily="2" charset="2"/>
              <a:buChar char="§"/>
            </a:pPr>
            <a:r>
              <a:rPr lang="it-IT" altLang="it-IT" sz="2000" b="1" dirty="0" smtClean="0">
                <a:solidFill>
                  <a:srgbClr val="002060"/>
                </a:solidFill>
              </a:rPr>
              <a:t>Componente della WBS</a:t>
            </a:r>
            <a:r>
              <a:rPr lang="it-IT" altLang="it-IT" sz="2000" dirty="0" smtClean="0"/>
              <a:t>: Nodo della WBS che può trovarsi a qualunque livello della struttura di scomposizione del lavoro.</a:t>
            </a:r>
          </a:p>
          <a:p>
            <a:pPr algn="just">
              <a:buClr>
                <a:srgbClr val="27781A"/>
              </a:buClr>
              <a:buFont typeface="Wingdings" pitchFamily="2" charset="2"/>
              <a:buChar char="§"/>
            </a:pPr>
            <a:endParaRPr lang="it-IT" altLang="it-IT" sz="2000" dirty="0"/>
          </a:p>
          <a:p>
            <a:pPr algn="just">
              <a:buClr>
                <a:srgbClr val="27781A"/>
              </a:buClr>
              <a:buFont typeface="Wingdings" pitchFamily="2" charset="2"/>
              <a:buChar char="§"/>
            </a:pPr>
            <a:r>
              <a:rPr lang="it-IT" altLang="it-IT" sz="2000" b="1" dirty="0" smtClean="0">
                <a:solidFill>
                  <a:srgbClr val="002060"/>
                </a:solidFill>
              </a:rPr>
              <a:t>Work Package</a:t>
            </a:r>
            <a:r>
              <a:rPr lang="it-IT" altLang="it-IT" sz="2000" dirty="0" smtClean="0"/>
              <a:t>: Pacchetto di lavoro definito al livello più basso della WBS per il quale è possibile </a:t>
            </a:r>
            <a:r>
              <a:rPr lang="it-IT" altLang="it-IT" sz="2000" dirty="0"/>
              <a:t>attribuire una </a:t>
            </a:r>
            <a:r>
              <a:rPr lang="it-IT" altLang="it-IT" sz="2000" dirty="0" smtClean="0"/>
              <a:t>responsabilità, definire costi e durata. </a:t>
            </a:r>
          </a:p>
          <a:p>
            <a:pPr lvl="1" algn="just">
              <a:buClr>
                <a:srgbClr val="27781A"/>
              </a:buClr>
              <a:buFont typeface="Wingdings" pitchFamily="2" charset="2"/>
              <a:buChar char="§"/>
            </a:pPr>
            <a:endParaRPr lang="it-IT" sz="1600" dirty="0"/>
          </a:p>
          <a:p>
            <a:pPr marL="457200" lvl="1" indent="0" algn="just">
              <a:buClr>
                <a:srgbClr val="27781A"/>
              </a:buClr>
              <a:buNone/>
            </a:pPr>
            <a:endParaRPr lang="it-IT" sz="1800" b="1" dirty="0">
              <a:solidFill>
                <a:srgbClr val="002060"/>
              </a:solidFill>
            </a:endParaRPr>
          </a:p>
        </p:txBody>
      </p:sp>
    </p:spTree>
    <p:extLst>
      <p:ext uri="{BB962C8B-B14F-4D97-AF65-F5344CB8AC3E}">
        <p14:creationId xmlns:p14="http://schemas.microsoft.com/office/powerpoint/2010/main" val="3951317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Teoria </a:t>
            </a:r>
            <a:r>
              <a:rPr lang="it-IT" sz="3600" dirty="0">
                <a:solidFill>
                  <a:srgbClr val="008000"/>
                </a:solidFill>
              </a:rPr>
              <a:t>dei Grafi </a:t>
            </a:r>
            <a:r>
              <a:rPr lang="it-IT" sz="3600" dirty="0" smtClean="0">
                <a:solidFill>
                  <a:srgbClr val="008000"/>
                </a:solidFill>
              </a:rPr>
              <a:t>e WBS</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27</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La WBS viene normalmente rappresentata con un grafo.</a:t>
            </a:r>
          </a:p>
          <a:p>
            <a:pPr algn="just">
              <a:buClr>
                <a:srgbClr val="27781A"/>
              </a:buClr>
              <a:buFont typeface="Wingdings" pitchFamily="2" charset="2"/>
              <a:buChar char="§"/>
            </a:pPr>
            <a:endParaRPr lang="it-IT" altLang="it-IT" sz="2000" dirty="0" smtClean="0"/>
          </a:p>
          <a:p>
            <a:pPr algn="just">
              <a:buClr>
                <a:srgbClr val="27781A"/>
              </a:buClr>
              <a:buFont typeface="Wingdings" pitchFamily="2" charset="2"/>
              <a:buChar char="§"/>
            </a:pPr>
            <a:r>
              <a:rPr lang="it-IT" altLang="it-IT" sz="2000" dirty="0" smtClean="0"/>
              <a:t>Di che tipo di grafo si tratta?</a:t>
            </a:r>
          </a:p>
          <a:p>
            <a:pPr algn="just">
              <a:buClr>
                <a:srgbClr val="27781A"/>
              </a:buClr>
              <a:buFont typeface="Wingdings" pitchFamily="2" charset="2"/>
              <a:buChar char="§"/>
            </a:pPr>
            <a:endParaRPr lang="it-IT" altLang="it-IT" sz="2000" dirty="0" smtClean="0"/>
          </a:p>
          <a:p>
            <a:pPr algn="just">
              <a:buClr>
                <a:srgbClr val="27781A"/>
              </a:buClr>
              <a:buFont typeface="Wingdings" pitchFamily="2" charset="2"/>
              <a:buChar char="§"/>
            </a:pPr>
            <a:r>
              <a:rPr lang="it-IT" altLang="it-IT" sz="2000" dirty="0" smtClean="0"/>
              <a:t>Cosa rappresentano i nodi e gli archi del grafo?</a:t>
            </a:r>
            <a:endParaRPr lang="it-IT" altLang="it-IT" sz="2000" dirty="0"/>
          </a:p>
        </p:txBody>
      </p:sp>
    </p:spTree>
    <p:extLst>
      <p:ext uri="{BB962C8B-B14F-4D97-AF65-F5344CB8AC3E}">
        <p14:creationId xmlns:p14="http://schemas.microsoft.com/office/powerpoint/2010/main" val="39914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Proposta di prestazione autentica</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28</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556792"/>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Viene proposto il progetto di realizzazione di un evento/convegno da realizzare effettivamente con gli studenti. </a:t>
            </a:r>
          </a:p>
          <a:p>
            <a:pPr algn="just">
              <a:buClr>
                <a:srgbClr val="27781A"/>
              </a:buClr>
              <a:buFont typeface="Wingdings" pitchFamily="2" charset="2"/>
              <a:buChar char="§"/>
            </a:pPr>
            <a:endParaRPr lang="it-IT" altLang="it-IT" sz="2000" dirty="0"/>
          </a:p>
          <a:p>
            <a:pPr algn="just">
              <a:buClr>
                <a:srgbClr val="27781A"/>
              </a:buClr>
              <a:buFont typeface="Wingdings" pitchFamily="2" charset="2"/>
              <a:buChar char="§"/>
            </a:pPr>
            <a:r>
              <a:rPr lang="it-IT" altLang="it-IT" sz="2000" dirty="0" smtClean="0"/>
              <a:t>Avendo a disposizione le informazioni principali dell’evento da progettare e realizzare, ed eventualmente ricercando alcune informazioni mancanti, gli studenti sono inviatati a:</a:t>
            </a:r>
          </a:p>
          <a:p>
            <a:pPr lvl="1" algn="just">
              <a:buClr>
                <a:srgbClr val="27781A"/>
              </a:buClr>
              <a:buFont typeface="Wingdings" pitchFamily="2" charset="2"/>
              <a:buChar char="§"/>
            </a:pPr>
            <a:r>
              <a:rPr lang="it-IT" altLang="it-IT" sz="1800" dirty="0" smtClean="0"/>
              <a:t>individuare il contenuto di progetto;</a:t>
            </a:r>
          </a:p>
          <a:p>
            <a:pPr lvl="1" algn="just">
              <a:buClr>
                <a:srgbClr val="27781A"/>
              </a:buClr>
              <a:buFont typeface="Wingdings" pitchFamily="2" charset="2"/>
              <a:buChar char="§"/>
            </a:pPr>
            <a:r>
              <a:rPr lang="it-IT" altLang="it-IT" sz="1800" dirty="0" smtClean="0"/>
              <a:t>costruire la relativa WBS;</a:t>
            </a:r>
          </a:p>
          <a:p>
            <a:pPr lvl="1" algn="just">
              <a:buClr>
                <a:srgbClr val="27781A"/>
              </a:buClr>
              <a:buFont typeface="Wingdings" pitchFamily="2" charset="2"/>
              <a:buChar char="§"/>
            </a:pPr>
            <a:r>
              <a:rPr lang="it-IT" altLang="it-IT" sz="1800" dirty="0" smtClean="0"/>
              <a:t>costruire poi</a:t>
            </a:r>
            <a:r>
              <a:rPr lang="it-IT" altLang="it-IT" sz="1800" dirty="0" smtClean="0"/>
              <a:t>, </a:t>
            </a:r>
            <a:r>
              <a:rPr lang="it-IT" altLang="it-IT" sz="1800" dirty="0" smtClean="0"/>
              <a:t>in un secondo momento, il reticolo di progetto.</a:t>
            </a:r>
          </a:p>
        </p:txBody>
      </p:sp>
    </p:spTree>
    <p:extLst>
      <p:ext uri="{BB962C8B-B14F-4D97-AF65-F5344CB8AC3E}">
        <p14:creationId xmlns:p14="http://schemas.microsoft.com/office/powerpoint/2010/main" val="1406437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Oggetto della prestazione</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29</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556792"/>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L’I.I.S.S. C. Darwin è impegnato nel progetto di ampliamento di una mostra sulle macchine di Archimede e ha richiesto il nostro aiuto per realizzare una serie di eventi sulla mostra.</a:t>
            </a:r>
          </a:p>
          <a:p>
            <a:pPr algn="just">
              <a:buClr>
                <a:srgbClr val="27781A"/>
              </a:buClr>
              <a:buFont typeface="Wingdings" pitchFamily="2" charset="2"/>
              <a:buChar char="§"/>
            </a:pPr>
            <a:endParaRPr lang="it-IT" altLang="it-IT" sz="2000" dirty="0" smtClean="0"/>
          </a:p>
          <a:p>
            <a:pPr lvl="1" algn="just">
              <a:buClr>
                <a:srgbClr val="27781A"/>
              </a:buClr>
              <a:buFont typeface="Wingdings" pitchFamily="2" charset="2"/>
              <a:buChar char="§"/>
            </a:pPr>
            <a:r>
              <a:rPr lang="it-IT" altLang="it-IT" sz="1600" dirty="0" smtClean="0"/>
              <a:t>Il primo di questi eventi si svolgerà presso l’Università di Tor Vergata;</a:t>
            </a:r>
          </a:p>
          <a:p>
            <a:pPr lvl="1" algn="just">
              <a:buClr>
                <a:srgbClr val="27781A"/>
              </a:buClr>
              <a:buFont typeface="Wingdings" pitchFamily="2" charset="2"/>
              <a:buChar char="§"/>
            </a:pPr>
            <a:r>
              <a:rPr lang="it-IT" altLang="it-IT" sz="1600" dirty="0" smtClean="0"/>
              <a:t>L’obiettivo dell’evento è di illustrare e condividere l’esperienza con altre scuole;</a:t>
            </a:r>
          </a:p>
          <a:p>
            <a:pPr lvl="1" algn="just">
              <a:buClr>
                <a:srgbClr val="27781A"/>
              </a:buClr>
              <a:buFont typeface="Wingdings" pitchFamily="2" charset="2"/>
              <a:buChar char="§"/>
            </a:pPr>
            <a:r>
              <a:rPr lang="it-IT" altLang="it-IT" sz="1600" dirty="0" smtClean="0"/>
              <a:t>Si vuole promuovere l’esperienza anche al fine di trasformare la mostra in una mostra itinerante e/o promuovere scambi con altre scuole.</a:t>
            </a:r>
            <a:endParaRPr lang="it-IT" altLang="it-IT" sz="2000" dirty="0"/>
          </a:p>
        </p:txBody>
      </p:sp>
    </p:spTree>
    <p:extLst>
      <p:ext uri="{BB962C8B-B14F-4D97-AF65-F5344CB8AC3E}">
        <p14:creationId xmlns:p14="http://schemas.microsoft.com/office/powerpoint/2010/main" val="96873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Obiettivi didattici</a:t>
            </a:r>
            <a:endParaRPr lang="it-IT" dirty="0">
              <a:solidFill>
                <a:srgbClr val="008000"/>
              </a:solidFill>
            </a:endParaRPr>
          </a:p>
        </p:txBody>
      </p:sp>
      <p:sp>
        <p:nvSpPr>
          <p:cNvPr id="3" name="Segnaposto contenuto 2"/>
          <p:cNvSpPr>
            <a:spLocks noGrp="1"/>
          </p:cNvSpPr>
          <p:nvPr>
            <p:ph idx="1"/>
          </p:nvPr>
        </p:nvSpPr>
        <p:spPr>
          <a:xfrm>
            <a:off x="611560" y="1484784"/>
            <a:ext cx="7128792" cy="4608512"/>
          </a:xfrm>
        </p:spPr>
        <p:txBody>
          <a:bodyPr>
            <a:noAutofit/>
          </a:bodyPr>
          <a:lstStyle/>
          <a:p>
            <a:pPr lvl="0" algn="just">
              <a:buClr>
                <a:srgbClr val="27781A"/>
              </a:buClr>
              <a:buFont typeface="Wingdings" pitchFamily="2" charset="2"/>
              <a:buChar char="§"/>
            </a:pPr>
            <a:r>
              <a:rPr lang="it-IT" sz="2000" dirty="0" smtClean="0"/>
              <a:t>Il tema del Project Management ha anche una propria valenza didattica, cha va oltre l’applicazione della teoria dei grafi:</a:t>
            </a:r>
          </a:p>
          <a:p>
            <a:pPr lvl="0" algn="just">
              <a:buClr>
                <a:srgbClr val="27781A"/>
              </a:buClr>
              <a:buFont typeface="Wingdings" pitchFamily="2" charset="2"/>
              <a:buChar char="§"/>
            </a:pPr>
            <a:endParaRPr lang="it-IT" sz="2000" dirty="0" smtClean="0"/>
          </a:p>
          <a:p>
            <a:pPr lvl="1" algn="just">
              <a:buClr>
                <a:srgbClr val="27781A"/>
              </a:buClr>
              <a:buFont typeface="Wingdings" pitchFamily="2" charset="2"/>
              <a:buChar char="§"/>
            </a:pPr>
            <a:r>
              <a:rPr lang="it-IT" sz="1700" dirty="0" smtClean="0"/>
              <a:t>Il concetto di multidisciplinarietà sta evolvendo verso una nuova alleanza tra scienze, discipline sociali </a:t>
            </a:r>
            <a:r>
              <a:rPr lang="it-IT" sz="1700" dirty="0"/>
              <a:t>ed economiche, </a:t>
            </a:r>
            <a:r>
              <a:rPr lang="it-IT" sz="1700" dirty="0" smtClean="0"/>
              <a:t>tecnologie, arti, storia, etc. In questo senso il Project Management si avvale dei contributi di diverse discipline e ha una larga applicazione in ambito aziendale, sociale, didattico, etc.</a:t>
            </a:r>
          </a:p>
          <a:p>
            <a:pPr lvl="1" algn="just">
              <a:buClr>
                <a:srgbClr val="27781A"/>
              </a:buClr>
              <a:buFont typeface="Wingdings" pitchFamily="2" charset="2"/>
              <a:buChar char="§"/>
            </a:pPr>
            <a:r>
              <a:rPr lang="it-IT" sz="1700" dirty="0" smtClean="0"/>
              <a:t>Si prefigura l’opportunità di coinvolgere gli studenti in prestazioni autentiche nella soluzione di problemi concreti che richiedono una gestione progettuale (sia che riguardino casi aziendali che personali).</a:t>
            </a:r>
          </a:p>
          <a:p>
            <a:pPr lvl="1" algn="just">
              <a:buClr>
                <a:srgbClr val="27781A"/>
              </a:buClr>
              <a:buFont typeface="Wingdings" pitchFamily="2" charset="2"/>
              <a:buChar char="§"/>
            </a:pPr>
            <a:r>
              <a:rPr lang="it-IT" sz="1700" dirty="0" smtClean="0"/>
              <a:t>La caratteristica visiva di schemi, mappe, grafi, attiva la parte destra del cervello e il pensiero laterale, che va ad integrarsi con la parte sinistra dei processi logici lineari, potenziando la comprensione, l’apprendimento, la comunicazione.</a:t>
            </a:r>
            <a:endParaRPr lang="it-IT" sz="1700" dirty="0"/>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Primi passi del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30</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556792"/>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I primo passi potrebbero essere:</a:t>
            </a:r>
          </a:p>
          <a:p>
            <a:pPr lvl="1" algn="just">
              <a:buClr>
                <a:srgbClr val="27781A"/>
              </a:buClr>
              <a:buFont typeface="Wingdings" pitchFamily="2" charset="2"/>
              <a:buChar char="§"/>
            </a:pPr>
            <a:r>
              <a:rPr lang="it-IT" altLang="it-IT" sz="1600" dirty="0" smtClean="0"/>
              <a:t>analisi del problema (che cosa dobbiamo fare, quali sono gli obiettivi, quali sono i vincoli che dobbiamo prendere in considerazione, …);</a:t>
            </a:r>
          </a:p>
          <a:p>
            <a:pPr lvl="1" algn="just">
              <a:buClr>
                <a:srgbClr val="27781A"/>
              </a:buClr>
              <a:buFont typeface="Wingdings" pitchFamily="2" charset="2"/>
              <a:buChar char="§"/>
            </a:pPr>
            <a:r>
              <a:rPr lang="it-IT" altLang="it-IT" sz="1600" dirty="0" smtClean="0"/>
              <a:t>raccolta dei requisiti del cliente (l’I.I.S.S. Darwin nel nostro caso);</a:t>
            </a:r>
          </a:p>
          <a:p>
            <a:pPr lvl="1" algn="just">
              <a:buClr>
                <a:srgbClr val="27781A"/>
              </a:buClr>
              <a:buFont typeface="Wingdings" pitchFamily="2" charset="2"/>
              <a:buChar char="§"/>
            </a:pPr>
            <a:r>
              <a:rPr lang="it-IT" altLang="it-IT" sz="1600" dirty="0" smtClean="0"/>
              <a:t>incontrare </a:t>
            </a:r>
            <a:r>
              <a:rPr lang="it-IT" altLang="it-IT" sz="1600" dirty="0" smtClean="0"/>
              <a:t>i </a:t>
            </a:r>
            <a:r>
              <a:rPr lang="it-IT" altLang="it-IT" sz="1600" dirty="0" smtClean="0"/>
              <a:t>relatori e selezionare con loro i materiali della mostra;</a:t>
            </a:r>
            <a:endParaRPr lang="it-IT" altLang="it-IT" sz="1600" dirty="0" smtClean="0"/>
          </a:p>
          <a:p>
            <a:pPr lvl="1" algn="just">
              <a:buClr>
                <a:srgbClr val="27781A"/>
              </a:buClr>
              <a:buFont typeface="Wingdings" pitchFamily="2" charset="2"/>
              <a:buChar char="§"/>
            </a:pPr>
            <a:r>
              <a:rPr lang="it-IT" altLang="it-IT" sz="1600" dirty="0" smtClean="0"/>
              <a:t>…</a:t>
            </a:r>
          </a:p>
          <a:p>
            <a:pPr lvl="1" algn="just">
              <a:buClr>
                <a:srgbClr val="27781A"/>
              </a:buClr>
              <a:buFont typeface="Wingdings" pitchFamily="2" charset="2"/>
              <a:buChar char="§"/>
            </a:pPr>
            <a:endParaRPr lang="it-IT" altLang="it-IT" sz="1600" dirty="0" smtClean="0"/>
          </a:p>
          <a:p>
            <a:pPr algn="just">
              <a:buClr>
                <a:srgbClr val="27781A"/>
              </a:buClr>
              <a:buFont typeface="Wingdings" pitchFamily="2" charset="2"/>
              <a:buChar char="§"/>
            </a:pPr>
            <a:r>
              <a:rPr lang="it-IT" altLang="it-IT" sz="2000" dirty="0" smtClean="0"/>
              <a:t>Una volta raccolte tutte le informazioni necessarie e compresi i requisiti del cliente, possiamo utilizzare </a:t>
            </a:r>
            <a:r>
              <a:rPr lang="it-IT" altLang="it-IT" sz="2000" dirty="0"/>
              <a:t>il brainstorming al fine di individuare il contenuto del </a:t>
            </a:r>
            <a:r>
              <a:rPr lang="it-IT" altLang="it-IT" sz="2000" dirty="0" smtClean="0"/>
              <a:t>progetto.</a:t>
            </a:r>
          </a:p>
          <a:p>
            <a:pPr algn="just">
              <a:buClr>
                <a:srgbClr val="27781A"/>
              </a:buClr>
              <a:buFont typeface="Wingdings" pitchFamily="2" charset="2"/>
              <a:buChar char="§"/>
            </a:pPr>
            <a:r>
              <a:rPr lang="it-IT" altLang="it-IT" sz="2000" dirty="0" smtClean="0"/>
              <a:t>E’ il momento di </a:t>
            </a:r>
            <a:r>
              <a:rPr lang="it-IT" altLang="it-IT" sz="2000" dirty="0" smtClean="0"/>
              <a:t>esprimere liberamente </a:t>
            </a:r>
            <a:r>
              <a:rPr lang="it-IT" altLang="it-IT" sz="2000" dirty="0" smtClean="0"/>
              <a:t>tutte le idee, senza preoccuparci della gerarchia o dell’ordine cronologico tra le attività.</a:t>
            </a:r>
            <a:endParaRPr lang="it-IT" altLang="it-IT" sz="2000" dirty="0"/>
          </a:p>
          <a:p>
            <a:pPr marL="0" indent="0" algn="just">
              <a:buClr>
                <a:srgbClr val="27781A"/>
              </a:buClr>
              <a:buNone/>
            </a:pPr>
            <a:endParaRPr lang="it-IT" altLang="it-IT" sz="2000" dirty="0"/>
          </a:p>
        </p:txBody>
      </p:sp>
    </p:spTree>
    <p:extLst>
      <p:ext uri="{BB962C8B-B14F-4D97-AF65-F5344CB8AC3E}">
        <p14:creationId xmlns:p14="http://schemas.microsoft.com/office/powerpoint/2010/main" val="61748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Individuazione attività</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31</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pic>
        <p:nvPicPr>
          <p:cNvPr id="1028"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268760"/>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68" y="1268760"/>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1044" y="1268760"/>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76" y="2996952"/>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996952"/>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596" y="4149080"/>
            <a:ext cx="223542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realtech\AppData\Local\Microsoft\Windows\Temporary Internet Files\Content.IE5\4URHGAEZ\dglxass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286742"/>
            <a:ext cx="2235428"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894822" y="2000452"/>
            <a:ext cx="1080120" cy="646331"/>
          </a:xfrm>
          <a:prstGeom prst="rect">
            <a:avLst/>
          </a:prstGeom>
          <a:noFill/>
        </p:spPr>
        <p:txBody>
          <a:bodyPr wrap="square" rtlCol="0">
            <a:spAutoFit/>
          </a:bodyPr>
          <a:lstStyle/>
          <a:p>
            <a:r>
              <a:rPr lang="it-IT" dirty="0" smtClean="0"/>
              <a:t>scelta materiale</a:t>
            </a:r>
            <a:endParaRPr lang="it-IT" dirty="0"/>
          </a:p>
        </p:txBody>
      </p:sp>
      <p:sp>
        <p:nvSpPr>
          <p:cNvPr id="22" name="CasellaDiTesto 21"/>
          <p:cNvSpPr txBox="1"/>
          <p:nvPr/>
        </p:nvSpPr>
        <p:spPr>
          <a:xfrm>
            <a:off x="3635896" y="1916832"/>
            <a:ext cx="1588946" cy="923330"/>
          </a:xfrm>
          <a:prstGeom prst="rect">
            <a:avLst/>
          </a:prstGeom>
          <a:noFill/>
        </p:spPr>
        <p:txBody>
          <a:bodyPr wrap="square" rtlCol="0">
            <a:spAutoFit/>
          </a:bodyPr>
          <a:lstStyle/>
          <a:p>
            <a:pPr algn="ctr"/>
            <a:r>
              <a:rPr lang="it-IT" dirty="0"/>
              <a:t>p</a:t>
            </a:r>
            <a:r>
              <a:rPr lang="it-IT" dirty="0" smtClean="0"/>
              <a:t>ubblicazione dell’evento sui siti </a:t>
            </a:r>
            <a:endParaRPr lang="it-IT" dirty="0"/>
          </a:p>
        </p:txBody>
      </p:sp>
      <p:sp>
        <p:nvSpPr>
          <p:cNvPr id="23" name="CasellaDiTesto 22"/>
          <p:cNvSpPr txBox="1"/>
          <p:nvPr/>
        </p:nvSpPr>
        <p:spPr>
          <a:xfrm>
            <a:off x="5076056" y="3585790"/>
            <a:ext cx="1573920" cy="923330"/>
          </a:xfrm>
          <a:prstGeom prst="rect">
            <a:avLst/>
          </a:prstGeom>
          <a:noFill/>
        </p:spPr>
        <p:txBody>
          <a:bodyPr wrap="square" rtlCol="0">
            <a:spAutoFit/>
          </a:bodyPr>
          <a:lstStyle/>
          <a:p>
            <a:r>
              <a:rPr lang="it-IT" dirty="0" smtClean="0"/>
              <a:t>preparazione mailing-list invitati</a:t>
            </a:r>
            <a:endParaRPr lang="it-IT" dirty="0"/>
          </a:p>
        </p:txBody>
      </p:sp>
      <p:sp>
        <p:nvSpPr>
          <p:cNvPr id="24" name="CasellaDiTesto 23"/>
          <p:cNvSpPr txBox="1"/>
          <p:nvPr/>
        </p:nvSpPr>
        <p:spPr>
          <a:xfrm>
            <a:off x="1150030" y="3739551"/>
            <a:ext cx="1080120" cy="646331"/>
          </a:xfrm>
          <a:prstGeom prst="rect">
            <a:avLst/>
          </a:prstGeom>
          <a:noFill/>
        </p:spPr>
        <p:txBody>
          <a:bodyPr wrap="square" rtlCol="0">
            <a:spAutoFit/>
          </a:bodyPr>
          <a:lstStyle/>
          <a:p>
            <a:r>
              <a:rPr lang="it-IT" dirty="0"/>
              <a:t>t</a:t>
            </a:r>
            <a:r>
              <a:rPr lang="it-IT" dirty="0" smtClean="0"/>
              <a:t>rasporto materiale</a:t>
            </a:r>
            <a:endParaRPr lang="it-IT" dirty="0"/>
          </a:p>
        </p:txBody>
      </p:sp>
      <p:sp>
        <p:nvSpPr>
          <p:cNvPr id="25" name="CasellaDiTesto 24"/>
          <p:cNvSpPr txBox="1"/>
          <p:nvPr/>
        </p:nvSpPr>
        <p:spPr>
          <a:xfrm>
            <a:off x="3130250" y="4899680"/>
            <a:ext cx="1080120" cy="646331"/>
          </a:xfrm>
          <a:prstGeom prst="rect">
            <a:avLst/>
          </a:prstGeom>
          <a:noFill/>
        </p:spPr>
        <p:txBody>
          <a:bodyPr wrap="square" rtlCol="0">
            <a:spAutoFit/>
          </a:bodyPr>
          <a:lstStyle/>
          <a:p>
            <a:pPr algn="ctr"/>
            <a:r>
              <a:rPr lang="it-IT" dirty="0"/>
              <a:t>s</a:t>
            </a:r>
            <a:r>
              <a:rPr lang="it-IT" dirty="0" smtClean="0"/>
              <a:t>elezione relatori</a:t>
            </a:r>
            <a:endParaRPr lang="it-IT" dirty="0"/>
          </a:p>
        </p:txBody>
      </p:sp>
      <p:sp>
        <p:nvSpPr>
          <p:cNvPr id="26" name="CasellaDiTesto 25"/>
          <p:cNvSpPr txBox="1"/>
          <p:nvPr/>
        </p:nvSpPr>
        <p:spPr>
          <a:xfrm>
            <a:off x="6301782" y="1916832"/>
            <a:ext cx="1582586" cy="923330"/>
          </a:xfrm>
          <a:prstGeom prst="rect">
            <a:avLst/>
          </a:prstGeom>
          <a:noFill/>
        </p:spPr>
        <p:txBody>
          <a:bodyPr wrap="square" rtlCol="0">
            <a:spAutoFit/>
          </a:bodyPr>
          <a:lstStyle/>
          <a:p>
            <a:pPr algn="ctr"/>
            <a:r>
              <a:rPr lang="it-IT" dirty="0"/>
              <a:t>p</a:t>
            </a:r>
            <a:r>
              <a:rPr lang="it-IT" dirty="0" smtClean="0"/>
              <a:t>reparazione locandina evento</a:t>
            </a:r>
            <a:endParaRPr lang="it-IT" dirty="0"/>
          </a:p>
        </p:txBody>
      </p:sp>
      <p:sp>
        <p:nvSpPr>
          <p:cNvPr id="27" name="CasellaDiTesto 26"/>
          <p:cNvSpPr txBox="1"/>
          <p:nvPr/>
        </p:nvSpPr>
        <p:spPr>
          <a:xfrm>
            <a:off x="7162966" y="5014917"/>
            <a:ext cx="1297466" cy="646331"/>
          </a:xfrm>
          <a:prstGeom prst="rect">
            <a:avLst/>
          </a:prstGeom>
          <a:noFill/>
        </p:spPr>
        <p:txBody>
          <a:bodyPr wrap="square" rtlCol="0">
            <a:spAutoFit/>
          </a:bodyPr>
          <a:lstStyle/>
          <a:p>
            <a:pPr algn="ctr"/>
            <a:r>
              <a:rPr lang="it-IT" dirty="0" smtClean="0"/>
              <a:t>attività sulla sala</a:t>
            </a:r>
            <a:endParaRPr lang="it-IT" dirty="0"/>
          </a:p>
        </p:txBody>
      </p:sp>
      <p:pic>
        <p:nvPicPr>
          <p:cNvPr id="29" name="Picture 4" descr="C:\Users\realtech\AppData\Local\Microsoft\Windows\Temporary Internet Files\Content.IE5\4URHGAEZ\dglxass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2996952"/>
            <a:ext cx="1573920" cy="13181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realtech\AppData\Local\Microsoft\Windows\Temporary Internet Files\Content.IE5\4URHGAEZ\dglxass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210994"/>
            <a:ext cx="1573920" cy="131818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realtech\AppData\Local\Microsoft\Windows\Temporary Internet Files\Content.IE5\4URHGAEZ\dglxass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8600" y="4856959"/>
            <a:ext cx="1573920" cy="131818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realtech\AppData\Local\Microsoft\Windows\Temporary Internet Files\Content.IE5\4URHGAEZ\dglxasse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703104"/>
            <a:ext cx="1573920" cy="1318184"/>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3419872" y="3356992"/>
            <a:ext cx="859326" cy="738664"/>
          </a:xfrm>
          <a:prstGeom prst="rect">
            <a:avLst/>
          </a:prstGeom>
          <a:noFill/>
        </p:spPr>
        <p:txBody>
          <a:bodyPr wrap="square" rtlCol="0">
            <a:spAutoFit/>
          </a:bodyPr>
          <a:lstStyle/>
          <a:p>
            <a:r>
              <a:rPr lang="it-IT" sz="1400" dirty="0" smtClean="0"/>
              <a:t>invio inviti via e-mail</a:t>
            </a:r>
            <a:endParaRPr lang="it-IT" sz="1400" dirty="0"/>
          </a:p>
        </p:txBody>
      </p:sp>
      <p:sp>
        <p:nvSpPr>
          <p:cNvPr id="35" name="CasellaDiTesto 34"/>
          <p:cNvSpPr txBox="1"/>
          <p:nvPr/>
        </p:nvSpPr>
        <p:spPr>
          <a:xfrm>
            <a:off x="1043608" y="5085184"/>
            <a:ext cx="1292169" cy="738664"/>
          </a:xfrm>
          <a:prstGeom prst="rect">
            <a:avLst/>
          </a:prstGeom>
          <a:noFill/>
        </p:spPr>
        <p:txBody>
          <a:bodyPr wrap="square" rtlCol="0">
            <a:spAutoFit/>
          </a:bodyPr>
          <a:lstStyle/>
          <a:p>
            <a:r>
              <a:rPr lang="it-IT" sz="1400" dirty="0" smtClean="0"/>
              <a:t>preparazione attrezzature tecniche</a:t>
            </a:r>
            <a:endParaRPr lang="it-IT" sz="1400" dirty="0"/>
          </a:p>
        </p:txBody>
      </p:sp>
      <p:sp>
        <p:nvSpPr>
          <p:cNvPr id="36" name="CasellaDiTesto 35"/>
          <p:cNvSpPr txBox="1"/>
          <p:nvPr/>
        </p:nvSpPr>
        <p:spPr>
          <a:xfrm>
            <a:off x="5368063" y="5339661"/>
            <a:ext cx="1004137" cy="523220"/>
          </a:xfrm>
          <a:prstGeom prst="rect">
            <a:avLst/>
          </a:prstGeom>
          <a:noFill/>
        </p:spPr>
        <p:txBody>
          <a:bodyPr wrap="square" rtlCol="0">
            <a:spAutoFit/>
          </a:bodyPr>
          <a:lstStyle/>
          <a:p>
            <a:pPr algn="ctr"/>
            <a:r>
              <a:rPr lang="it-IT" sz="1400" dirty="0" smtClean="0"/>
              <a:t>rilancio telefonico</a:t>
            </a:r>
            <a:endParaRPr lang="it-IT" sz="1400" dirty="0"/>
          </a:p>
        </p:txBody>
      </p:sp>
      <p:sp>
        <p:nvSpPr>
          <p:cNvPr id="37" name="CasellaDiTesto 36"/>
          <p:cNvSpPr txBox="1"/>
          <p:nvPr/>
        </p:nvSpPr>
        <p:spPr>
          <a:xfrm>
            <a:off x="6876256" y="3626440"/>
            <a:ext cx="1248294" cy="738664"/>
          </a:xfrm>
          <a:prstGeom prst="rect">
            <a:avLst/>
          </a:prstGeom>
          <a:noFill/>
        </p:spPr>
        <p:txBody>
          <a:bodyPr wrap="square" rtlCol="0">
            <a:spAutoFit/>
          </a:bodyPr>
          <a:lstStyle/>
          <a:p>
            <a:pPr algn="ctr"/>
            <a:r>
              <a:rPr lang="it-IT" sz="1400" dirty="0"/>
              <a:t>s</a:t>
            </a:r>
            <a:r>
              <a:rPr lang="it-IT" sz="1400" dirty="0" smtClean="0"/>
              <a:t>celta e prenotazione sala</a:t>
            </a:r>
            <a:endParaRPr lang="it-IT" sz="1400" dirty="0"/>
          </a:p>
        </p:txBody>
      </p:sp>
    </p:spTree>
    <p:extLst>
      <p:ext uri="{BB962C8B-B14F-4D97-AF65-F5344CB8AC3E}">
        <p14:creationId xmlns:p14="http://schemas.microsoft.com/office/powerpoint/2010/main" val="1812579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della WBS</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32</a:t>
            </a:fld>
            <a:endParaRPr lang="it-IT"/>
          </a:p>
        </p:txBody>
      </p:sp>
      <p:pic>
        <p:nvPicPr>
          <p:cNvPr id="31" name="Picture 4" descr="C:\Users\realtech\AppData\Local\Microsoft\Windows\Temporary Internet Files\Content.IE5\4URHGAEZ\dglxasse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1" t="6564" r="7455" b="7298"/>
          <a:stretch/>
        </p:blipFill>
        <p:spPr bwMode="auto">
          <a:xfrm>
            <a:off x="75596" y="3429000"/>
            <a:ext cx="1256044" cy="1135464"/>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
          <p:cNvSpPr/>
          <p:nvPr/>
        </p:nvSpPr>
        <p:spPr>
          <a:xfrm>
            <a:off x="3558847" y="1340768"/>
            <a:ext cx="1604209"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Preparazione dell’evento</a:t>
            </a:r>
            <a:endParaRPr lang="it-IT" dirty="0"/>
          </a:p>
        </p:txBody>
      </p:sp>
      <p:sp>
        <p:nvSpPr>
          <p:cNvPr id="33" name="Rettangolo arrotondato 32"/>
          <p:cNvSpPr/>
          <p:nvPr/>
        </p:nvSpPr>
        <p:spPr>
          <a:xfrm>
            <a:off x="929255" y="2204864"/>
            <a:ext cx="1604209"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t>Attività di Promozione</a:t>
            </a:r>
            <a:endParaRPr lang="it-IT" dirty="0"/>
          </a:p>
        </p:txBody>
      </p:sp>
      <p:sp>
        <p:nvSpPr>
          <p:cNvPr id="38" name="Rettangolo arrotondato 37"/>
          <p:cNvSpPr/>
          <p:nvPr/>
        </p:nvSpPr>
        <p:spPr>
          <a:xfrm>
            <a:off x="3347864" y="2204864"/>
            <a:ext cx="2016223"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Attività su materiali e relatori</a:t>
            </a:r>
          </a:p>
        </p:txBody>
      </p:sp>
      <p:sp>
        <p:nvSpPr>
          <p:cNvPr id="41" name="Rettangolo arrotondato 40"/>
          <p:cNvSpPr/>
          <p:nvPr/>
        </p:nvSpPr>
        <p:spPr>
          <a:xfrm>
            <a:off x="7164288" y="2212447"/>
            <a:ext cx="1604209"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Gestione del progetto</a:t>
            </a:r>
          </a:p>
        </p:txBody>
      </p:sp>
      <p:pic>
        <p:nvPicPr>
          <p:cNvPr id="42" name="Picture 4" descr="C:\Users\realtech\AppData\Local\Microsoft\Windows\Temporary Internet Files\Content.IE5\4URHGAEZ\dglxasse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1" t="6564" r="7455" b="7298"/>
          <a:stretch/>
        </p:blipFill>
        <p:spPr bwMode="auto">
          <a:xfrm>
            <a:off x="1423871" y="3392773"/>
            <a:ext cx="1256044" cy="11354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realtech\AppData\Local\Microsoft\Windows\Temporary Internet Files\Content.IE5\4URHGAEZ\dglxasse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41" t="6564" r="7455" b="7298"/>
          <a:stretch/>
        </p:blipFill>
        <p:spPr bwMode="auto">
          <a:xfrm>
            <a:off x="2807804" y="3331123"/>
            <a:ext cx="1256044" cy="1135464"/>
          </a:xfrm>
          <a:prstGeom prst="rect">
            <a:avLst/>
          </a:prstGeom>
          <a:noFill/>
          <a:extLst>
            <a:ext uri="{909E8E84-426E-40DD-AFC4-6F175D3DCCD1}">
              <a14:hiddenFill xmlns:a14="http://schemas.microsoft.com/office/drawing/2010/main">
                <a:solidFill>
                  <a:srgbClr val="FFFFFF"/>
                </a:solidFill>
              </a14:hiddenFill>
            </a:ext>
          </a:extLst>
        </p:spPr>
      </p:pic>
      <p:sp>
        <p:nvSpPr>
          <p:cNvPr id="44" name="CasellaDiTesto 43"/>
          <p:cNvSpPr txBox="1"/>
          <p:nvPr/>
        </p:nvSpPr>
        <p:spPr>
          <a:xfrm>
            <a:off x="251520" y="3717032"/>
            <a:ext cx="859326" cy="738664"/>
          </a:xfrm>
          <a:prstGeom prst="rect">
            <a:avLst/>
          </a:prstGeom>
          <a:noFill/>
        </p:spPr>
        <p:txBody>
          <a:bodyPr wrap="square" rtlCol="0">
            <a:spAutoFit/>
          </a:bodyPr>
          <a:lstStyle/>
          <a:p>
            <a:r>
              <a:rPr lang="it-IT" sz="1400" dirty="0" smtClean="0"/>
              <a:t>invio inviti via e-mail</a:t>
            </a:r>
            <a:endParaRPr lang="it-IT" sz="1400" dirty="0"/>
          </a:p>
        </p:txBody>
      </p:sp>
      <p:sp>
        <p:nvSpPr>
          <p:cNvPr id="45" name="CasellaDiTesto 44"/>
          <p:cNvSpPr txBox="1"/>
          <p:nvPr/>
        </p:nvSpPr>
        <p:spPr>
          <a:xfrm>
            <a:off x="1403648" y="3698448"/>
            <a:ext cx="1160156" cy="738664"/>
          </a:xfrm>
          <a:prstGeom prst="rect">
            <a:avLst/>
          </a:prstGeom>
          <a:noFill/>
        </p:spPr>
        <p:txBody>
          <a:bodyPr wrap="square" rtlCol="0">
            <a:spAutoFit/>
          </a:bodyPr>
          <a:lstStyle/>
          <a:p>
            <a:pPr algn="ctr"/>
            <a:r>
              <a:rPr lang="it-IT" sz="1400" dirty="0" smtClean="0"/>
              <a:t>preparazione mailing-list Invitati</a:t>
            </a:r>
            <a:endParaRPr lang="it-IT" sz="1400" dirty="0"/>
          </a:p>
        </p:txBody>
      </p:sp>
      <p:sp>
        <p:nvSpPr>
          <p:cNvPr id="46" name="CasellaDiTesto 45"/>
          <p:cNvSpPr txBox="1"/>
          <p:nvPr/>
        </p:nvSpPr>
        <p:spPr>
          <a:xfrm>
            <a:off x="2699792" y="3645024"/>
            <a:ext cx="1296143" cy="738664"/>
          </a:xfrm>
          <a:prstGeom prst="rect">
            <a:avLst/>
          </a:prstGeom>
          <a:noFill/>
        </p:spPr>
        <p:txBody>
          <a:bodyPr wrap="square" rtlCol="0">
            <a:spAutoFit/>
          </a:bodyPr>
          <a:lstStyle/>
          <a:p>
            <a:pPr algn="ctr"/>
            <a:r>
              <a:rPr lang="it-IT" sz="1400" dirty="0"/>
              <a:t>p</a:t>
            </a:r>
            <a:r>
              <a:rPr lang="it-IT" sz="1400" dirty="0" smtClean="0"/>
              <a:t>reparazione locandina</a:t>
            </a:r>
          </a:p>
          <a:p>
            <a:pPr algn="ctr"/>
            <a:r>
              <a:rPr lang="it-IT" sz="1400" dirty="0" smtClean="0"/>
              <a:t>evento</a:t>
            </a:r>
            <a:endParaRPr lang="it-IT" sz="1400" dirty="0"/>
          </a:p>
        </p:txBody>
      </p:sp>
      <p:cxnSp>
        <p:nvCxnSpPr>
          <p:cNvPr id="6" name="Connettore 1 5"/>
          <p:cNvCxnSpPr>
            <a:stCxn id="2" idx="2"/>
            <a:endCxn id="38" idx="0"/>
          </p:cNvCxnSpPr>
          <p:nvPr/>
        </p:nvCxnSpPr>
        <p:spPr>
          <a:xfrm flipH="1">
            <a:off x="4355976" y="1916832"/>
            <a:ext cx="497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H="1">
            <a:off x="2128942" y="1844824"/>
            <a:ext cx="150695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ttore 1 51"/>
          <p:cNvCxnSpPr/>
          <p:nvPr/>
        </p:nvCxnSpPr>
        <p:spPr>
          <a:xfrm flipH="1">
            <a:off x="611560" y="2788511"/>
            <a:ext cx="720080" cy="928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1689692" y="2780928"/>
            <a:ext cx="218012"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2128942" y="2780928"/>
            <a:ext cx="1072299" cy="856513"/>
          </a:xfrm>
          <a:prstGeom prst="line">
            <a:avLst/>
          </a:prstGeom>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4723512" y="4158905"/>
            <a:ext cx="3088848" cy="369332"/>
          </a:xfrm>
          <a:prstGeom prst="rect">
            <a:avLst/>
          </a:prstGeom>
          <a:noFill/>
        </p:spPr>
        <p:txBody>
          <a:bodyPr wrap="square" rtlCol="0">
            <a:spAutoFit/>
          </a:bodyPr>
          <a:lstStyle/>
          <a:p>
            <a:r>
              <a:rPr lang="it-IT" dirty="0" smtClean="0"/>
              <a:t>Esercizio da completare</a:t>
            </a:r>
            <a:endParaRPr lang="it-IT" dirty="0"/>
          </a:p>
        </p:txBody>
      </p:sp>
      <p:pic>
        <p:nvPicPr>
          <p:cNvPr id="64" name="Picture 4" descr="C:\Users\realtech\AppData\Local\Microsoft\Windows\Temporary Internet Files\Content.IE5\4URHGAEZ\dglxasset[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1" t="6564" r="7455" b="7298"/>
          <a:stretch/>
        </p:blipFill>
        <p:spPr bwMode="auto">
          <a:xfrm>
            <a:off x="5601759" y="1844824"/>
            <a:ext cx="1472068" cy="133075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nettore 1 47"/>
          <p:cNvCxnSpPr/>
          <p:nvPr/>
        </p:nvCxnSpPr>
        <p:spPr>
          <a:xfrm>
            <a:off x="5148064" y="1916832"/>
            <a:ext cx="70508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5163056" y="1772816"/>
            <a:ext cx="228926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65" name="CasellaDiTesto 64"/>
          <p:cNvSpPr txBox="1"/>
          <p:nvPr/>
        </p:nvSpPr>
        <p:spPr>
          <a:xfrm>
            <a:off x="5652120" y="2340169"/>
            <a:ext cx="1296143" cy="584775"/>
          </a:xfrm>
          <a:prstGeom prst="rect">
            <a:avLst/>
          </a:prstGeom>
          <a:noFill/>
        </p:spPr>
        <p:txBody>
          <a:bodyPr wrap="square" rtlCol="0">
            <a:spAutoFit/>
          </a:bodyPr>
          <a:lstStyle/>
          <a:p>
            <a:pPr algn="ctr"/>
            <a:r>
              <a:rPr lang="it-IT" sz="1600" dirty="0" smtClean="0"/>
              <a:t>attività sulla sale</a:t>
            </a:r>
            <a:endParaRPr lang="it-IT" sz="1600" dirty="0"/>
          </a:p>
        </p:txBody>
      </p:sp>
    </p:spTree>
    <p:extLst>
      <p:ext uri="{BB962C8B-B14F-4D97-AF65-F5344CB8AC3E}">
        <p14:creationId xmlns:p14="http://schemas.microsoft.com/office/powerpoint/2010/main" val="2678254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della WBS</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33</a:t>
            </a:fld>
            <a:endParaRPr lang="it-IT"/>
          </a:p>
        </p:txBody>
      </p:sp>
      <p:sp>
        <p:nvSpPr>
          <p:cNvPr id="2" name="Rettangolo arrotondato 1"/>
          <p:cNvSpPr/>
          <p:nvPr/>
        </p:nvSpPr>
        <p:spPr>
          <a:xfrm>
            <a:off x="3558847" y="1340768"/>
            <a:ext cx="1604209"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Preparazione dell’evento</a:t>
            </a:r>
            <a:endParaRPr lang="it-IT" dirty="0"/>
          </a:p>
        </p:txBody>
      </p:sp>
      <p:sp>
        <p:nvSpPr>
          <p:cNvPr id="33" name="Rettangolo arrotondato 32"/>
          <p:cNvSpPr/>
          <p:nvPr/>
        </p:nvSpPr>
        <p:spPr>
          <a:xfrm>
            <a:off x="929255" y="2204864"/>
            <a:ext cx="2130577"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t>Attività di Promozione</a:t>
            </a:r>
            <a:endParaRPr lang="it-IT" dirty="0"/>
          </a:p>
        </p:txBody>
      </p:sp>
      <p:sp>
        <p:nvSpPr>
          <p:cNvPr id="38" name="Rettangolo arrotondato 37"/>
          <p:cNvSpPr/>
          <p:nvPr/>
        </p:nvSpPr>
        <p:spPr>
          <a:xfrm>
            <a:off x="3275856" y="2204864"/>
            <a:ext cx="1800200"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Attività </a:t>
            </a:r>
            <a:r>
              <a:rPr lang="it-IT" dirty="0" smtClean="0"/>
              <a:t>relatori e</a:t>
            </a:r>
            <a:r>
              <a:rPr lang="it-IT" dirty="0" smtClean="0"/>
              <a:t> materiali</a:t>
            </a:r>
            <a:endParaRPr lang="it-IT" dirty="0"/>
          </a:p>
        </p:txBody>
      </p:sp>
      <p:sp>
        <p:nvSpPr>
          <p:cNvPr id="41" name="Rettangolo arrotondato 40"/>
          <p:cNvSpPr/>
          <p:nvPr/>
        </p:nvSpPr>
        <p:spPr>
          <a:xfrm>
            <a:off x="7164288" y="2212447"/>
            <a:ext cx="1604209"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a:t>Gestione del progetto</a:t>
            </a:r>
          </a:p>
        </p:txBody>
      </p:sp>
      <p:cxnSp>
        <p:nvCxnSpPr>
          <p:cNvPr id="6" name="Connettore 1 5"/>
          <p:cNvCxnSpPr>
            <a:stCxn id="2" idx="2"/>
            <a:endCxn id="38" idx="0"/>
          </p:cNvCxnSpPr>
          <p:nvPr/>
        </p:nvCxnSpPr>
        <p:spPr>
          <a:xfrm flipH="1">
            <a:off x="4175956" y="1916832"/>
            <a:ext cx="18499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flipH="1">
            <a:off x="2128942" y="1844824"/>
            <a:ext cx="150695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ttore 1 47"/>
          <p:cNvCxnSpPr/>
          <p:nvPr/>
        </p:nvCxnSpPr>
        <p:spPr>
          <a:xfrm>
            <a:off x="5148064" y="1916832"/>
            <a:ext cx="705088"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ttore 1 49"/>
          <p:cNvCxnSpPr/>
          <p:nvPr/>
        </p:nvCxnSpPr>
        <p:spPr>
          <a:xfrm>
            <a:off x="5163056" y="1772816"/>
            <a:ext cx="228926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ttangolo arrotondato 25"/>
          <p:cNvSpPr/>
          <p:nvPr/>
        </p:nvSpPr>
        <p:spPr>
          <a:xfrm>
            <a:off x="5292080" y="2212447"/>
            <a:ext cx="1604209" cy="5760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dirty="0" smtClean="0"/>
              <a:t>Attività sulle sale</a:t>
            </a:r>
            <a:endParaRPr lang="it-IT" dirty="0"/>
          </a:p>
        </p:txBody>
      </p:sp>
      <p:sp>
        <p:nvSpPr>
          <p:cNvPr id="3" name="Rettangolo arrotondato 2"/>
          <p:cNvSpPr/>
          <p:nvPr/>
        </p:nvSpPr>
        <p:spPr>
          <a:xfrm>
            <a:off x="861487" y="3275857"/>
            <a:ext cx="360039" cy="1881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lnSpcReduction="20000"/>
          </a:bodyPr>
          <a:lstStyle/>
          <a:p>
            <a:pPr algn="ctr"/>
            <a:r>
              <a:rPr lang="it-IT" sz="1200" dirty="0"/>
              <a:t>Invio inviti via e-mail</a:t>
            </a:r>
          </a:p>
        </p:txBody>
      </p:sp>
      <p:sp>
        <p:nvSpPr>
          <p:cNvPr id="30" name="Rettangolo arrotondato 29"/>
          <p:cNvSpPr/>
          <p:nvPr/>
        </p:nvSpPr>
        <p:spPr>
          <a:xfrm>
            <a:off x="1331640" y="3284984"/>
            <a:ext cx="360039"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a:t>Preparazione </a:t>
            </a:r>
            <a:r>
              <a:rPr lang="it-IT" sz="1100" dirty="0" err="1"/>
              <a:t>mailng</a:t>
            </a:r>
            <a:r>
              <a:rPr lang="it-IT" sz="1100" dirty="0"/>
              <a:t> list invitati</a:t>
            </a:r>
          </a:p>
        </p:txBody>
      </p:sp>
      <p:sp>
        <p:nvSpPr>
          <p:cNvPr id="32" name="Rettangolo arrotondato 31"/>
          <p:cNvSpPr/>
          <p:nvPr/>
        </p:nvSpPr>
        <p:spPr>
          <a:xfrm>
            <a:off x="1795896" y="3284984"/>
            <a:ext cx="360039" cy="1853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err="1"/>
              <a:t>Preprazione</a:t>
            </a:r>
            <a:r>
              <a:rPr lang="it-IT" sz="1100" dirty="0"/>
              <a:t> locandina evento</a:t>
            </a:r>
          </a:p>
        </p:txBody>
      </p:sp>
      <p:sp>
        <p:nvSpPr>
          <p:cNvPr id="34" name="Rettangolo arrotondato 33"/>
          <p:cNvSpPr/>
          <p:nvPr/>
        </p:nvSpPr>
        <p:spPr>
          <a:xfrm>
            <a:off x="2270383" y="3275857"/>
            <a:ext cx="360039" cy="1881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smtClean="0"/>
              <a:t>Pubblicazione dell'evento </a:t>
            </a:r>
            <a:r>
              <a:rPr lang="it-IT" sz="1100" dirty="0"/>
              <a:t>sui siti web</a:t>
            </a:r>
          </a:p>
        </p:txBody>
      </p:sp>
      <p:sp>
        <p:nvSpPr>
          <p:cNvPr id="35" name="Rettangolo arrotondato 34"/>
          <p:cNvSpPr/>
          <p:nvPr/>
        </p:nvSpPr>
        <p:spPr>
          <a:xfrm>
            <a:off x="3923928" y="3324350"/>
            <a:ext cx="470539" cy="183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fontScale="92500"/>
          </a:bodyPr>
          <a:lstStyle/>
          <a:p>
            <a:pPr algn="ctr"/>
            <a:r>
              <a:rPr lang="it-IT" sz="1400" dirty="0"/>
              <a:t>Definizione </a:t>
            </a:r>
            <a:r>
              <a:rPr lang="it-IT" sz="1400" dirty="0" smtClean="0"/>
              <a:t>programma</a:t>
            </a:r>
            <a:endParaRPr lang="it-IT" sz="1400" dirty="0"/>
          </a:p>
        </p:txBody>
      </p:sp>
      <p:sp>
        <p:nvSpPr>
          <p:cNvPr id="36" name="Rettangolo arrotondato 35"/>
          <p:cNvSpPr/>
          <p:nvPr/>
        </p:nvSpPr>
        <p:spPr>
          <a:xfrm>
            <a:off x="3316902" y="3284984"/>
            <a:ext cx="463010" cy="1867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smtClean="0"/>
              <a:t>Incontro con i </a:t>
            </a:r>
            <a:r>
              <a:rPr lang="it-IT" sz="1100" dirty="0"/>
              <a:t>relatori </a:t>
            </a:r>
            <a:r>
              <a:rPr lang="it-IT" sz="1100" dirty="0" smtClean="0"/>
              <a:t>e selezione </a:t>
            </a:r>
            <a:r>
              <a:rPr lang="it-IT" sz="1100" dirty="0"/>
              <a:t>del materiale</a:t>
            </a:r>
          </a:p>
        </p:txBody>
      </p:sp>
      <p:sp>
        <p:nvSpPr>
          <p:cNvPr id="39" name="Rettangolo arrotondato 38"/>
          <p:cNvSpPr/>
          <p:nvPr/>
        </p:nvSpPr>
        <p:spPr>
          <a:xfrm>
            <a:off x="5652121" y="3284984"/>
            <a:ext cx="360039"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a:t>Scelta  e prenotazione della sala</a:t>
            </a:r>
          </a:p>
        </p:txBody>
      </p:sp>
      <p:sp>
        <p:nvSpPr>
          <p:cNvPr id="40" name="Rettangolo arrotondato 39"/>
          <p:cNvSpPr/>
          <p:nvPr/>
        </p:nvSpPr>
        <p:spPr>
          <a:xfrm>
            <a:off x="6228184" y="3284984"/>
            <a:ext cx="588601" cy="1853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200" dirty="0" smtClean="0"/>
              <a:t>Installazione  </a:t>
            </a:r>
            <a:r>
              <a:rPr lang="it-IT" sz="1200" dirty="0" smtClean="0"/>
              <a:t>materiale </a:t>
            </a:r>
            <a:r>
              <a:rPr lang="it-IT" sz="1200" dirty="0"/>
              <a:t>e </a:t>
            </a:r>
            <a:r>
              <a:rPr lang="it-IT" sz="1200" dirty="0" smtClean="0"/>
              <a:t>attrezzature </a:t>
            </a:r>
            <a:r>
              <a:rPr lang="it-IT" sz="1200" dirty="0"/>
              <a:t>tecniche</a:t>
            </a:r>
          </a:p>
        </p:txBody>
      </p:sp>
      <p:sp>
        <p:nvSpPr>
          <p:cNvPr id="23" name="Rettangolo arrotondato 22"/>
          <p:cNvSpPr/>
          <p:nvPr/>
        </p:nvSpPr>
        <p:spPr>
          <a:xfrm>
            <a:off x="4499992" y="3324350"/>
            <a:ext cx="470539" cy="18328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rmAutofit/>
          </a:bodyPr>
          <a:lstStyle/>
          <a:p>
            <a:pPr algn="ctr"/>
            <a:r>
              <a:rPr lang="it-IT" sz="1200" dirty="0" smtClean="0"/>
              <a:t>Trasporto materiale</a:t>
            </a:r>
            <a:endParaRPr lang="it-IT" sz="1200" dirty="0"/>
          </a:p>
        </p:txBody>
      </p:sp>
      <p:cxnSp>
        <p:nvCxnSpPr>
          <p:cNvPr id="37" name="Connettore 1 36"/>
          <p:cNvCxnSpPr>
            <a:endCxn id="3" idx="0"/>
          </p:cNvCxnSpPr>
          <p:nvPr/>
        </p:nvCxnSpPr>
        <p:spPr>
          <a:xfrm>
            <a:off x="1041506" y="2788511"/>
            <a:ext cx="1" cy="487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a:endCxn id="30" idx="0"/>
          </p:cNvCxnSpPr>
          <p:nvPr/>
        </p:nvCxnSpPr>
        <p:spPr>
          <a:xfrm>
            <a:off x="1511659" y="2780928"/>
            <a:ext cx="1"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ttore 1 44"/>
          <p:cNvCxnSpPr>
            <a:endCxn id="32" idx="0"/>
          </p:cNvCxnSpPr>
          <p:nvPr/>
        </p:nvCxnSpPr>
        <p:spPr>
          <a:xfrm>
            <a:off x="1975915" y="2788511"/>
            <a:ext cx="1" cy="496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2411760" y="2788511"/>
            <a:ext cx="1" cy="487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ttore 1 50"/>
          <p:cNvCxnSpPr/>
          <p:nvPr/>
        </p:nvCxnSpPr>
        <p:spPr>
          <a:xfrm>
            <a:off x="3563888" y="2780928"/>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ttore 1 52"/>
          <p:cNvCxnSpPr/>
          <p:nvPr/>
        </p:nvCxnSpPr>
        <p:spPr>
          <a:xfrm flipH="1">
            <a:off x="4139952" y="2780928"/>
            <a:ext cx="1" cy="543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ttore 1 54"/>
          <p:cNvCxnSpPr>
            <a:endCxn id="23" idx="0"/>
          </p:cNvCxnSpPr>
          <p:nvPr/>
        </p:nvCxnSpPr>
        <p:spPr>
          <a:xfrm>
            <a:off x="4735261" y="2780928"/>
            <a:ext cx="1" cy="543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ttore 1 58"/>
          <p:cNvCxnSpPr>
            <a:endCxn id="40" idx="0"/>
          </p:cNvCxnSpPr>
          <p:nvPr/>
        </p:nvCxnSpPr>
        <p:spPr>
          <a:xfrm>
            <a:off x="6522484" y="2788511"/>
            <a:ext cx="1" cy="4964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ttore 1 60"/>
          <p:cNvCxnSpPr>
            <a:endCxn id="39" idx="0"/>
          </p:cNvCxnSpPr>
          <p:nvPr/>
        </p:nvCxnSpPr>
        <p:spPr>
          <a:xfrm>
            <a:off x="5832140" y="2788511"/>
            <a:ext cx="1" cy="496473"/>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ttangolo arrotondato 62"/>
          <p:cNvSpPr/>
          <p:nvPr/>
        </p:nvSpPr>
        <p:spPr>
          <a:xfrm>
            <a:off x="2699792" y="3284984"/>
            <a:ext cx="360039" cy="1881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noAutofit/>
          </a:bodyPr>
          <a:lstStyle/>
          <a:p>
            <a:pPr algn="ctr"/>
            <a:r>
              <a:rPr lang="it-IT" sz="1100" dirty="0" smtClean="0"/>
              <a:t>Rilancio telefonico</a:t>
            </a:r>
            <a:endParaRPr lang="it-IT" sz="1100" dirty="0"/>
          </a:p>
        </p:txBody>
      </p:sp>
      <p:cxnSp>
        <p:nvCxnSpPr>
          <p:cNvPr id="65" name="Connettore 1 64"/>
          <p:cNvCxnSpPr>
            <a:endCxn id="63" idx="0"/>
          </p:cNvCxnSpPr>
          <p:nvPr/>
        </p:nvCxnSpPr>
        <p:spPr>
          <a:xfrm flipH="1">
            <a:off x="2879812" y="2788511"/>
            <a:ext cx="2608" cy="4964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509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200" dirty="0" smtClean="0">
                <a:solidFill>
                  <a:srgbClr val="008000"/>
                </a:solidFill>
              </a:rPr>
              <a:t>Dalla WBS al reticolo di progetto</a:t>
            </a:r>
            <a:endParaRPr lang="it-IT" sz="32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34</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755576" y="1772816"/>
            <a:ext cx="7056784" cy="31683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Una volta che abbiamo definito i pacchetti di lavoro e le relative responsabilità e prodotti, il capo progetto coinvolgerà ogni responsabile nel definire, per ogni pacchetto di lavoro o </a:t>
            </a:r>
            <a:r>
              <a:rPr lang="it-IT" altLang="it-IT" sz="2000" dirty="0" err="1" smtClean="0"/>
              <a:t>workpackage</a:t>
            </a:r>
            <a:r>
              <a:rPr lang="it-IT" altLang="it-IT" sz="2000" dirty="0" smtClean="0"/>
              <a:t>:</a:t>
            </a:r>
          </a:p>
          <a:p>
            <a:pPr marL="0" indent="0" algn="just">
              <a:buClr>
                <a:srgbClr val="27781A"/>
              </a:buClr>
              <a:buNone/>
            </a:pPr>
            <a:endParaRPr lang="it-IT" altLang="it-IT" sz="2000" dirty="0" smtClean="0"/>
          </a:p>
          <a:p>
            <a:pPr lvl="1" algn="just">
              <a:buClr>
                <a:srgbClr val="27781A"/>
              </a:buClr>
              <a:buFont typeface="Wingdings" pitchFamily="2" charset="2"/>
              <a:buChar char="§"/>
            </a:pPr>
            <a:r>
              <a:rPr lang="it-IT" altLang="it-IT" sz="1800" dirty="0" smtClean="0"/>
              <a:t>le risorse richieste;</a:t>
            </a:r>
          </a:p>
          <a:p>
            <a:pPr lvl="1" algn="just">
              <a:buClr>
                <a:srgbClr val="27781A"/>
              </a:buClr>
              <a:buFont typeface="Wingdings" pitchFamily="2" charset="2"/>
              <a:buChar char="§"/>
            </a:pPr>
            <a:r>
              <a:rPr lang="it-IT" altLang="it-IT" sz="1800" dirty="0" smtClean="0"/>
              <a:t>la durata prevista;</a:t>
            </a:r>
          </a:p>
          <a:p>
            <a:pPr lvl="1" algn="just">
              <a:buClr>
                <a:srgbClr val="27781A"/>
              </a:buClr>
              <a:buFont typeface="Wingdings" pitchFamily="2" charset="2"/>
              <a:buChar char="§"/>
            </a:pPr>
            <a:r>
              <a:rPr lang="it-IT" altLang="it-IT" sz="1800" dirty="0" smtClean="0"/>
              <a:t>i costi previsti.</a:t>
            </a:r>
          </a:p>
        </p:txBody>
      </p:sp>
    </p:spTree>
    <p:extLst>
      <p:ext uri="{BB962C8B-B14F-4D97-AF65-F5344CB8AC3E}">
        <p14:creationId xmlns:p14="http://schemas.microsoft.com/office/powerpoint/2010/main" val="612263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Stima della durata dell’Attività</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35</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683568" y="1628800"/>
            <a:ext cx="7056784" cy="42484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Per stimare la durata attesa di un’attività o </a:t>
            </a:r>
            <a:r>
              <a:rPr lang="it-IT" altLang="it-IT" sz="2000" dirty="0" err="1" smtClean="0"/>
              <a:t>workpackage</a:t>
            </a:r>
            <a:r>
              <a:rPr lang="it-IT" altLang="it-IT" sz="2000" dirty="0" smtClean="0"/>
              <a:t>, un metodo è il seguente:</a:t>
            </a:r>
          </a:p>
          <a:p>
            <a:pPr algn="just">
              <a:buClr>
                <a:srgbClr val="27781A"/>
              </a:buClr>
              <a:buFont typeface="Wingdings" pitchFamily="2" charset="2"/>
              <a:buChar char="§"/>
            </a:pPr>
            <a:endParaRPr lang="it-IT" altLang="it-IT" sz="2000" dirty="0"/>
          </a:p>
          <a:p>
            <a:pPr algn="just">
              <a:buClr>
                <a:srgbClr val="27781A"/>
              </a:buClr>
              <a:buFont typeface="Wingdings" pitchFamily="2" charset="2"/>
              <a:buChar char="§"/>
            </a:pPr>
            <a:r>
              <a:rPr lang="it-IT" altLang="it-IT" sz="2000" dirty="0" smtClean="0"/>
              <a:t>Tempo atteso = (T pessimo + T ottimo + 4 x T normale)/6</a:t>
            </a:r>
          </a:p>
          <a:p>
            <a:pPr lvl="1" algn="just">
              <a:buClr>
                <a:srgbClr val="27781A"/>
              </a:buClr>
              <a:buFont typeface="Wingdings" pitchFamily="2" charset="2"/>
              <a:buChar char="§"/>
            </a:pPr>
            <a:r>
              <a:rPr lang="it-IT" altLang="it-IT" sz="1600" dirty="0" smtClean="0"/>
              <a:t>Tempo normale = stima iniziale </a:t>
            </a:r>
            <a:r>
              <a:rPr lang="it-IT" altLang="it-IT" sz="1600" dirty="0" smtClean="0"/>
              <a:t>da parte della persona del gruppo di progetto che è più familiare con quella attività </a:t>
            </a:r>
          </a:p>
          <a:p>
            <a:pPr lvl="1" algn="just">
              <a:buClr>
                <a:srgbClr val="27781A"/>
              </a:buClr>
              <a:buFont typeface="Wingdings" pitchFamily="2" charset="2"/>
              <a:buChar char="§"/>
            </a:pPr>
            <a:r>
              <a:rPr lang="it-IT" altLang="it-IT" sz="1600" dirty="0" smtClean="0"/>
              <a:t>Tempo pessimistico </a:t>
            </a:r>
            <a:r>
              <a:rPr lang="it-IT" altLang="it-IT" sz="1600" dirty="0" smtClean="0"/>
              <a:t>= tempo normale + tutte le maggiorazioni dovute ai rischi immaginati</a:t>
            </a:r>
          </a:p>
          <a:p>
            <a:pPr lvl="1" algn="just">
              <a:buClr>
                <a:srgbClr val="27781A"/>
              </a:buClr>
              <a:buFont typeface="Wingdings" pitchFamily="2" charset="2"/>
              <a:buChar char="§"/>
            </a:pPr>
            <a:r>
              <a:rPr lang="it-IT" altLang="it-IT" sz="1600" dirty="0" smtClean="0"/>
              <a:t>Tempo </a:t>
            </a:r>
            <a:r>
              <a:rPr lang="it-IT" altLang="it-IT" sz="1600" dirty="0" smtClean="0"/>
              <a:t>ottimistico </a:t>
            </a:r>
            <a:r>
              <a:rPr lang="it-IT" altLang="it-IT" sz="1600" dirty="0" smtClean="0"/>
              <a:t>= Tempo normale – tutte le diminuzioni dovute a circostanze favorevoli</a:t>
            </a:r>
          </a:p>
          <a:p>
            <a:pPr marL="457200" lvl="1" indent="0" algn="just">
              <a:buClr>
                <a:srgbClr val="27781A"/>
              </a:buClr>
              <a:buNone/>
            </a:pPr>
            <a:endParaRPr lang="it-IT" altLang="it-IT" sz="1600" dirty="0" smtClean="0"/>
          </a:p>
          <a:p>
            <a:pPr marL="342900" lvl="1" indent="-342900" algn="just">
              <a:buClr>
                <a:srgbClr val="27781A"/>
              </a:buClr>
              <a:buFont typeface="Wingdings" pitchFamily="2" charset="2"/>
              <a:buChar char="§"/>
            </a:pPr>
            <a:r>
              <a:rPr lang="it-IT" altLang="it-IT" sz="2000" dirty="0" smtClean="0"/>
              <a:t>Una volta stimate le durate delle singole attività/</a:t>
            </a:r>
            <a:r>
              <a:rPr lang="it-IT" altLang="it-IT" sz="2000" dirty="0" err="1" smtClean="0"/>
              <a:t>workpackage</a:t>
            </a:r>
            <a:r>
              <a:rPr lang="it-IT" altLang="it-IT" sz="2000" dirty="0" smtClean="0"/>
              <a:t> come facciamo </a:t>
            </a:r>
            <a:r>
              <a:rPr lang="it-IT" altLang="it-IT" sz="2000" dirty="0"/>
              <a:t>a valutare </a:t>
            </a:r>
            <a:r>
              <a:rPr lang="it-IT" altLang="it-IT" sz="2000" dirty="0" smtClean="0"/>
              <a:t>la </a:t>
            </a:r>
            <a:r>
              <a:rPr lang="it-IT" altLang="it-IT" sz="2000" dirty="0"/>
              <a:t>durata </a:t>
            </a:r>
            <a:r>
              <a:rPr lang="it-IT" altLang="it-IT" sz="2000" dirty="0" smtClean="0"/>
              <a:t>dall’intero </a:t>
            </a:r>
            <a:r>
              <a:rPr lang="it-IT" altLang="it-IT" sz="2000" dirty="0"/>
              <a:t>progetto?</a:t>
            </a:r>
          </a:p>
          <a:p>
            <a:pPr marL="457200" lvl="1" indent="0" algn="just">
              <a:buClr>
                <a:srgbClr val="27781A"/>
              </a:buClr>
              <a:buNone/>
            </a:pPr>
            <a:endParaRPr lang="it-IT" altLang="it-IT" sz="1600" dirty="0" smtClean="0"/>
          </a:p>
        </p:txBody>
      </p:sp>
    </p:spTree>
    <p:extLst>
      <p:ext uri="{BB962C8B-B14F-4D97-AF65-F5344CB8AC3E}">
        <p14:creationId xmlns:p14="http://schemas.microsoft.com/office/powerpoint/2010/main" val="3113068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 reticolo di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36</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611560" y="1340768"/>
            <a:ext cx="7056784"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27781A"/>
              </a:buClr>
              <a:buNone/>
            </a:pPr>
            <a:r>
              <a:rPr lang="it-IT" altLang="it-IT" sz="1800" dirty="0" smtClean="0"/>
              <a:t>Proviamo a mettere in relazione i </a:t>
            </a:r>
            <a:r>
              <a:rPr lang="it-IT" altLang="it-IT" sz="1800" dirty="0" err="1" smtClean="0"/>
              <a:t>workpackage</a:t>
            </a:r>
            <a:r>
              <a:rPr lang="it-IT" altLang="it-IT" sz="1800" dirty="0" smtClean="0"/>
              <a:t> della WBS che abbiamo costruito per la preparazione dell’evento «Macchine di Archimede». </a:t>
            </a:r>
          </a:p>
        </p:txBody>
      </p:sp>
      <p:graphicFrame>
        <p:nvGraphicFramePr>
          <p:cNvPr id="3" name="Tabella 2"/>
          <p:cNvGraphicFramePr>
            <a:graphicFrameLocks noGrp="1"/>
          </p:cNvGraphicFramePr>
          <p:nvPr>
            <p:extLst>
              <p:ext uri="{D42A27DB-BD31-4B8C-83A1-F6EECF244321}">
                <p14:modId xmlns:p14="http://schemas.microsoft.com/office/powerpoint/2010/main" val="3259504579"/>
              </p:ext>
            </p:extLst>
          </p:nvPr>
        </p:nvGraphicFramePr>
        <p:xfrm>
          <a:off x="3529600" y="3993493"/>
          <a:ext cx="4426776" cy="2243820"/>
        </p:xfrm>
        <a:graphic>
          <a:graphicData uri="http://schemas.openxmlformats.org/drawingml/2006/table">
            <a:tbl>
              <a:tblPr/>
              <a:tblGrid>
                <a:gridCol w="353038"/>
                <a:gridCol w="3067024"/>
                <a:gridCol w="419236"/>
                <a:gridCol w="587478"/>
              </a:tblGrid>
              <a:tr h="311386">
                <a:tc>
                  <a:txBody>
                    <a:bodyPr/>
                    <a:lstStyle/>
                    <a:p>
                      <a:pPr algn="ctr" fontAlgn="b"/>
                      <a:r>
                        <a:rPr lang="it-IT" sz="1200" b="1" i="0" u="none" strike="noStrike" dirty="0">
                          <a:solidFill>
                            <a:srgbClr val="000000"/>
                          </a:solidFill>
                          <a:effectLst/>
                          <a:latin typeface="Calibri"/>
                        </a:rPr>
                        <a:t>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200" b="1" i="0" u="none" strike="noStrike" dirty="0" smtClean="0">
                          <a:solidFill>
                            <a:srgbClr val="000000"/>
                          </a:solidFill>
                          <a:effectLst/>
                          <a:latin typeface="Calibri"/>
                        </a:rPr>
                        <a:t>Descrizione Attività</a:t>
                      </a:r>
                      <a:endParaRPr lang="it-IT" sz="12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1" i="0" u="none" strike="noStrike" dirty="0" err="1" smtClean="0">
                          <a:solidFill>
                            <a:srgbClr val="000000"/>
                          </a:solidFill>
                          <a:effectLst/>
                          <a:latin typeface="Calibri"/>
                        </a:rPr>
                        <a:t>Prec</a:t>
                      </a:r>
                      <a:endParaRPr lang="it-IT" sz="1100" b="1" i="0" u="none" strike="noStrike" dirty="0" smtClean="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1" i="0" u="none" strike="noStrike" dirty="0" err="1" smtClean="0">
                          <a:solidFill>
                            <a:srgbClr val="000000"/>
                          </a:solidFill>
                          <a:effectLst/>
                          <a:latin typeface="Calibri"/>
                        </a:rPr>
                        <a:t>Du</a:t>
                      </a:r>
                      <a:r>
                        <a:rPr lang="it-IT" sz="1100" b="1" i="0" u="none" strike="noStrike" dirty="0" smtClean="0">
                          <a:solidFill>
                            <a:srgbClr val="000000"/>
                          </a:solidFill>
                          <a:effectLst/>
                          <a:latin typeface="Calibri"/>
                        </a:rPr>
                        <a:t> </a:t>
                      </a:r>
                      <a:r>
                        <a:rPr lang="it-IT" sz="1100" b="1" i="0" u="none" strike="noStrike" dirty="0" smtClean="0">
                          <a:solidFill>
                            <a:srgbClr val="000000"/>
                          </a:solidFill>
                          <a:effectLst/>
                          <a:latin typeface="Calibri"/>
                        </a:rPr>
                        <a:t>r.(gg</a:t>
                      </a:r>
                      <a:r>
                        <a:rPr lang="it-IT" sz="1100" b="1"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A</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it-IT" sz="1100" b="0" i="0" u="none" strike="noStrike" dirty="0" smtClean="0">
                          <a:solidFill>
                            <a:srgbClr val="000000"/>
                          </a:solidFill>
                          <a:effectLst/>
                          <a:latin typeface="+mn-lt"/>
                        </a:rPr>
                        <a:t>Incontro con i relatori e scelta</a:t>
                      </a:r>
                      <a:r>
                        <a:rPr lang="it-IT" sz="1100" b="0" i="0" u="none" strike="noStrike" baseline="0" dirty="0" smtClean="0">
                          <a:solidFill>
                            <a:srgbClr val="000000"/>
                          </a:solidFill>
                          <a:effectLst/>
                          <a:latin typeface="+mn-lt"/>
                        </a:rPr>
                        <a:t> </a:t>
                      </a:r>
                      <a:r>
                        <a:rPr lang="it-IT" sz="1100" b="0" i="0" u="none" strike="noStrike" dirty="0" smtClean="0">
                          <a:solidFill>
                            <a:srgbClr val="000000"/>
                          </a:solidFill>
                          <a:effectLst/>
                          <a:latin typeface="+mn-lt"/>
                        </a:rPr>
                        <a:t>del materiale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3</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B</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smtClean="0">
                          <a:solidFill>
                            <a:srgbClr val="000000"/>
                          </a:solidFill>
                          <a:effectLst/>
                          <a:latin typeface="+mn-lt"/>
                        </a:rPr>
                        <a:t>Definizione programma </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A</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2</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C</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a:solidFill>
                            <a:srgbClr val="000000"/>
                          </a:solidFill>
                          <a:effectLst/>
                          <a:latin typeface="Calibri"/>
                        </a:rPr>
                        <a:t>Preparazione </a:t>
                      </a:r>
                      <a:r>
                        <a:rPr lang="it-IT" sz="1100" b="0" i="0" u="none" strike="noStrike" dirty="0" err="1" smtClean="0">
                          <a:solidFill>
                            <a:srgbClr val="000000"/>
                          </a:solidFill>
                          <a:effectLst/>
                          <a:latin typeface="Calibri"/>
                        </a:rPr>
                        <a:t>mailng-list</a:t>
                      </a:r>
                      <a:r>
                        <a:rPr lang="it-IT" sz="1100" b="0" i="0" u="none" strike="noStrike" dirty="0" smtClean="0">
                          <a:solidFill>
                            <a:srgbClr val="000000"/>
                          </a:solidFill>
                          <a:effectLst/>
                          <a:latin typeface="Calibri"/>
                        </a:rPr>
                        <a:t> </a:t>
                      </a:r>
                      <a:r>
                        <a:rPr lang="it-IT" sz="1100" b="0" i="0" u="none" strike="noStrike" dirty="0">
                          <a:solidFill>
                            <a:srgbClr val="000000"/>
                          </a:solidFill>
                          <a:effectLst/>
                          <a:latin typeface="Calibri"/>
                        </a:rPr>
                        <a:t>invitati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D</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smtClean="0">
                          <a:solidFill>
                            <a:srgbClr val="000000"/>
                          </a:solidFill>
                          <a:effectLst/>
                          <a:latin typeface="Calibri"/>
                        </a:rPr>
                        <a:t>Preparazione </a:t>
                      </a:r>
                      <a:r>
                        <a:rPr lang="it-IT" sz="1100" b="0" i="0" u="none" strike="noStrike" dirty="0">
                          <a:solidFill>
                            <a:srgbClr val="000000"/>
                          </a:solidFill>
                          <a:effectLst/>
                          <a:latin typeface="Calibri"/>
                        </a:rPr>
                        <a:t>locandina evento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B</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E</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a:solidFill>
                            <a:srgbClr val="000000"/>
                          </a:solidFill>
                          <a:effectLst/>
                          <a:latin typeface="Calibri"/>
                        </a:rPr>
                        <a:t>Invio inviti via e-mail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C; D</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F</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a:solidFill>
                            <a:srgbClr val="000000"/>
                          </a:solidFill>
                          <a:effectLst/>
                          <a:latin typeface="Calibri"/>
                        </a:rPr>
                        <a:t>Pubblicazione dell'evento sui siti web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D</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G</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a:solidFill>
                            <a:srgbClr val="000000"/>
                          </a:solidFill>
                          <a:effectLst/>
                          <a:latin typeface="Calibri"/>
                        </a:rPr>
                        <a:t>Rilancio telefonico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E</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a:solidFill>
                            <a:srgbClr val="000000"/>
                          </a:solidFill>
                          <a:effectLst/>
                          <a:latin typeface="Calibri"/>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73757">
                <a:tc>
                  <a:txBody>
                    <a:bodyPr/>
                    <a:lstStyle/>
                    <a:p>
                      <a:pPr algn="ctr" fontAlgn="b"/>
                      <a:r>
                        <a:rPr lang="it-IT" sz="1200" b="0" i="0" u="none" strike="noStrike" dirty="0" smtClean="0">
                          <a:solidFill>
                            <a:srgbClr val="000000"/>
                          </a:solidFill>
                          <a:effectLst/>
                          <a:latin typeface="Calibri"/>
                        </a:rPr>
                        <a:t>H</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a:solidFill>
                            <a:srgbClr val="000000"/>
                          </a:solidFill>
                          <a:effectLst/>
                          <a:latin typeface="Calibri"/>
                        </a:rPr>
                        <a:t>Scelta  e prenotazione della sala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G</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a:solidFill>
                            <a:srgbClr val="000000"/>
                          </a:solidFill>
                          <a:effectLst/>
                          <a:latin typeface="Calibri"/>
                        </a:rPr>
                        <a:t>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200789">
                <a:tc>
                  <a:txBody>
                    <a:bodyPr/>
                    <a:lstStyle/>
                    <a:p>
                      <a:pPr algn="ctr" fontAlgn="b"/>
                      <a:r>
                        <a:rPr lang="it-IT" sz="1200" b="0" i="0" u="none" strike="noStrike" dirty="0" smtClean="0">
                          <a:solidFill>
                            <a:srgbClr val="000000"/>
                          </a:solidFill>
                          <a:effectLst/>
                          <a:latin typeface="Calibri"/>
                        </a:rPr>
                        <a:t>I</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smtClean="0">
                          <a:solidFill>
                            <a:srgbClr val="000000"/>
                          </a:solidFill>
                          <a:effectLst/>
                          <a:latin typeface="Calibri"/>
                        </a:rPr>
                        <a:t>Trasporto</a:t>
                      </a:r>
                      <a:r>
                        <a:rPr lang="it-IT" sz="1100" b="0" i="0" u="none" strike="noStrike" baseline="0" dirty="0" smtClean="0">
                          <a:solidFill>
                            <a:srgbClr val="000000"/>
                          </a:solidFill>
                          <a:effectLst/>
                          <a:latin typeface="Calibri"/>
                        </a:rPr>
                        <a:t> materiale</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A; H</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smtClean="0">
                          <a:solidFill>
                            <a:srgbClr val="000000"/>
                          </a:solidFill>
                          <a:effectLst/>
                          <a:latin typeface="Calibri"/>
                        </a:rPr>
                        <a:t>3</a:t>
                      </a:r>
                      <a:endParaRPr lang="it-IT"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144016">
                <a:tc>
                  <a:txBody>
                    <a:bodyPr/>
                    <a:lstStyle/>
                    <a:p>
                      <a:pPr algn="ctr" fontAlgn="b"/>
                      <a:r>
                        <a:rPr lang="it-IT" sz="1200" b="0" i="0" u="none" strike="noStrike" dirty="0" smtClean="0">
                          <a:solidFill>
                            <a:srgbClr val="000000"/>
                          </a:solidFill>
                          <a:effectLst/>
                          <a:latin typeface="Calibri"/>
                        </a:rPr>
                        <a:t>L</a:t>
                      </a:r>
                      <a:endParaRPr lang="it-IT"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it-IT" sz="1100" b="0" i="0" u="none" strike="noStrike" dirty="0" smtClean="0">
                          <a:solidFill>
                            <a:srgbClr val="000000"/>
                          </a:solidFill>
                          <a:effectLst/>
                          <a:latin typeface="Calibri"/>
                        </a:rPr>
                        <a:t>Installazione materiale e attrezzature </a:t>
                      </a:r>
                      <a:r>
                        <a:rPr lang="it-IT" sz="1100" b="0" i="0" u="none" strike="noStrike" dirty="0">
                          <a:solidFill>
                            <a:srgbClr val="000000"/>
                          </a:solidFill>
                          <a:effectLst/>
                          <a:latin typeface="Calibri"/>
                        </a:rPr>
                        <a:t>tecniche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a:solidFill>
                            <a:srgbClr val="000000"/>
                          </a:solidFill>
                          <a:effectLst/>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it-IT" sz="1100" b="0" i="0" u="none" strike="noStrike" dirty="0">
                          <a:solidFill>
                            <a:srgbClr val="000000"/>
                          </a:solidFill>
                          <a:effectLst/>
                          <a:latin typeface="Calibri"/>
                        </a:rPr>
                        <a:t>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bl>
          </a:graphicData>
        </a:graphic>
      </p:graphicFrame>
      <p:sp>
        <p:nvSpPr>
          <p:cNvPr id="13" name="Ovale 12"/>
          <p:cNvSpPr/>
          <p:nvPr/>
        </p:nvSpPr>
        <p:spPr>
          <a:xfrm>
            <a:off x="1664889" y="227687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4" name="Ovale 13"/>
          <p:cNvSpPr/>
          <p:nvPr/>
        </p:nvSpPr>
        <p:spPr>
          <a:xfrm>
            <a:off x="2610425" y="227687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B</a:t>
            </a:r>
            <a:endParaRPr lang="it-IT" b="1" dirty="0"/>
          </a:p>
        </p:txBody>
      </p:sp>
      <p:sp>
        <p:nvSpPr>
          <p:cNvPr id="15" name="Ovale 14"/>
          <p:cNvSpPr/>
          <p:nvPr/>
        </p:nvSpPr>
        <p:spPr>
          <a:xfrm>
            <a:off x="3546529" y="227687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D</a:t>
            </a:r>
            <a:endParaRPr lang="it-IT" b="1" dirty="0"/>
          </a:p>
        </p:txBody>
      </p:sp>
      <p:sp>
        <p:nvSpPr>
          <p:cNvPr id="16" name="Ovale 15"/>
          <p:cNvSpPr/>
          <p:nvPr/>
        </p:nvSpPr>
        <p:spPr>
          <a:xfrm>
            <a:off x="4410625" y="227687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F</a:t>
            </a:r>
            <a:endParaRPr lang="it-IT" b="1" dirty="0"/>
          </a:p>
        </p:txBody>
      </p:sp>
      <p:sp>
        <p:nvSpPr>
          <p:cNvPr id="18" name="Ovale 17"/>
          <p:cNvSpPr/>
          <p:nvPr/>
        </p:nvSpPr>
        <p:spPr>
          <a:xfrm>
            <a:off x="1672683" y="335699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C</a:t>
            </a:r>
            <a:endParaRPr lang="it-IT" b="1" dirty="0"/>
          </a:p>
        </p:txBody>
      </p:sp>
      <p:sp>
        <p:nvSpPr>
          <p:cNvPr id="20" name="Ovale 19"/>
          <p:cNvSpPr/>
          <p:nvPr/>
        </p:nvSpPr>
        <p:spPr>
          <a:xfrm>
            <a:off x="2610425" y="335699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E</a:t>
            </a:r>
            <a:endParaRPr lang="it-IT" b="1" dirty="0"/>
          </a:p>
        </p:txBody>
      </p:sp>
      <p:sp>
        <p:nvSpPr>
          <p:cNvPr id="21" name="Ovale 20"/>
          <p:cNvSpPr/>
          <p:nvPr/>
        </p:nvSpPr>
        <p:spPr>
          <a:xfrm>
            <a:off x="3546529" y="335699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G</a:t>
            </a:r>
            <a:endParaRPr lang="it-IT" b="1" dirty="0"/>
          </a:p>
        </p:txBody>
      </p:sp>
      <p:sp>
        <p:nvSpPr>
          <p:cNvPr id="22" name="Ovale 21"/>
          <p:cNvSpPr/>
          <p:nvPr/>
        </p:nvSpPr>
        <p:spPr>
          <a:xfrm>
            <a:off x="4410625" y="335699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H</a:t>
            </a:r>
            <a:endParaRPr lang="it-IT" b="1" dirty="0"/>
          </a:p>
        </p:txBody>
      </p:sp>
      <p:sp>
        <p:nvSpPr>
          <p:cNvPr id="23" name="Ovale 22"/>
          <p:cNvSpPr/>
          <p:nvPr/>
        </p:nvSpPr>
        <p:spPr>
          <a:xfrm>
            <a:off x="5346729" y="3356992"/>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I</a:t>
            </a:r>
            <a:endParaRPr lang="it-IT" b="1" dirty="0"/>
          </a:p>
        </p:txBody>
      </p:sp>
      <p:sp>
        <p:nvSpPr>
          <p:cNvPr id="2" name="Rettangolo arrotondato 1"/>
          <p:cNvSpPr/>
          <p:nvPr/>
        </p:nvSpPr>
        <p:spPr>
          <a:xfrm>
            <a:off x="784617" y="2852936"/>
            <a:ext cx="6480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Inizio</a:t>
            </a:r>
            <a:endParaRPr lang="it-IT" b="1" dirty="0"/>
          </a:p>
        </p:txBody>
      </p:sp>
      <p:sp>
        <p:nvSpPr>
          <p:cNvPr id="24" name="Rettangolo arrotondato 23"/>
          <p:cNvSpPr/>
          <p:nvPr/>
        </p:nvSpPr>
        <p:spPr>
          <a:xfrm>
            <a:off x="6856004" y="2841241"/>
            <a:ext cx="6480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t>Fine</a:t>
            </a:r>
            <a:endParaRPr lang="it-IT" sz="1400" b="1" dirty="0"/>
          </a:p>
        </p:txBody>
      </p:sp>
      <p:cxnSp>
        <p:nvCxnSpPr>
          <p:cNvPr id="28" name="Connettore 2 27"/>
          <p:cNvCxnSpPr>
            <a:stCxn id="13" idx="6"/>
            <a:endCxn id="14" idx="2"/>
          </p:cNvCxnSpPr>
          <p:nvPr/>
        </p:nvCxnSpPr>
        <p:spPr>
          <a:xfrm>
            <a:off x="2114296" y="2492896"/>
            <a:ext cx="49612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18" idx="6"/>
            <a:endCxn id="20" idx="2"/>
          </p:cNvCxnSpPr>
          <p:nvPr/>
        </p:nvCxnSpPr>
        <p:spPr>
          <a:xfrm>
            <a:off x="2122090" y="3573016"/>
            <a:ext cx="48833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stCxn id="20" idx="6"/>
            <a:endCxn id="21" idx="2"/>
          </p:cNvCxnSpPr>
          <p:nvPr/>
        </p:nvCxnSpPr>
        <p:spPr>
          <a:xfrm>
            <a:off x="3059832" y="3573016"/>
            <a:ext cx="48669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Connettore 2 37"/>
          <p:cNvCxnSpPr>
            <a:stCxn id="14" idx="6"/>
            <a:endCxn id="15" idx="2"/>
          </p:cNvCxnSpPr>
          <p:nvPr/>
        </p:nvCxnSpPr>
        <p:spPr>
          <a:xfrm>
            <a:off x="3059832" y="2492896"/>
            <a:ext cx="48669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21" idx="6"/>
            <a:endCxn id="22" idx="2"/>
          </p:cNvCxnSpPr>
          <p:nvPr/>
        </p:nvCxnSpPr>
        <p:spPr>
          <a:xfrm>
            <a:off x="3995936" y="3573016"/>
            <a:ext cx="4146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Connettore 2 44"/>
          <p:cNvCxnSpPr>
            <a:stCxn id="15" idx="6"/>
            <a:endCxn id="16" idx="2"/>
          </p:cNvCxnSpPr>
          <p:nvPr/>
        </p:nvCxnSpPr>
        <p:spPr>
          <a:xfrm>
            <a:off x="3995936" y="2492896"/>
            <a:ext cx="4146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22" idx="6"/>
            <a:endCxn id="23" idx="2"/>
          </p:cNvCxnSpPr>
          <p:nvPr/>
        </p:nvCxnSpPr>
        <p:spPr>
          <a:xfrm>
            <a:off x="4860032" y="3573016"/>
            <a:ext cx="486697"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p:cNvCxnSpPr>
            <a:stCxn id="15" idx="3"/>
            <a:endCxn id="20" idx="7"/>
          </p:cNvCxnSpPr>
          <p:nvPr/>
        </p:nvCxnSpPr>
        <p:spPr>
          <a:xfrm flipH="1">
            <a:off x="2994018" y="2645648"/>
            <a:ext cx="618325" cy="774616"/>
          </a:xfrm>
          <a:prstGeom prst="straightConnector1">
            <a:avLst/>
          </a:prstGeom>
          <a:ln w="25400">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Connettore 4 61"/>
          <p:cNvCxnSpPr>
            <a:stCxn id="16" idx="6"/>
            <a:endCxn id="24" idx="0"/>
          </p:cNvCxnSpPr>
          <p:nvPr/>
        </p:nvCxnSpPr>
        <p:spPr>
          <a:xfrm>
            <a:off x="4860032" y="2492896"/>
            <a:ext cx="2320008" cy="348345"/>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5" name="Connettore 4 64"/>
          <p:cNvCxnSpPr>
            <a:stCxn id="23" idx="6"/>
            <a:endCxn id="24" idx="2"/>
          </p:cNvCxnSpPr>
          <p:nvPr/>
        </p:nvCxnSpPr>
        <p:spPr>
          <a:xfrm flipV="1">
            <a:off x="5796136" y="3201281"/>
            <a:ext cx="1383904" cy="371735"/>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8" name="Connettore 4 67"/>
          <p:cNvCxnSpPr>
            <a:stCxn id="2" idx="0"/>
            <a:endCxn id="13" idx="2"/>
          </p:cNvCxnSpPr>
          <p:nvPr/>
        </p:nvCxnSpPr>
        <p:spPr>
          <a:xfrm rot="5400000" flipH="1" flipV="1">
            <a:off x="1206751" y="2394798"/>
            <a:ext cx="360040" cy="556236"/>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Connettore 4 70"/>
          <p:cNvCxnSpPr>
            <a:stCxn id="2" idx="2"/>
            <a:endCxn id="18" idx="2"/>
          </p:cNvCxnSpPr>
          <p:nvPr/>
        </p:nvCxnSpPr>
        <p:spPr>
          <a:xfrm rot="16200000" flipH="1">
            <a:off x="1210648" y="3110981"/>
            <a:ext cx="360040" cy="564030"/>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Ovale 33"/>
          <p:cNvSpPr/>
          <p:nvPr/>
        </p:nvSpPr>
        <p:spPr>
          <a:xfrm>
            <a:off x="6220043" y="3356993"/>
            <a:ext cx="449407"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L</a:t>
            </a:r>
            <a:endParaRPr lang="it-IT" b="1" dirty="0"/>
          </a:p>
        </p:txBody>
      </p:sp>
      <p:cxnSp>
        <p:nvCxnSpPr>
          <p:cNvPr id="29" name="Connettore 4 28"/>
          <p:cNvCxnSpPr>
            <a:stCxn id="13" idx="0"/>
            <a:endCxn id="23" idx="0"/>
          </p:cNvCxnSpPr>
          <p:nvPr/>
        </p:nvCxnSpPr>
        <p:spPr>
          <a:xfrm rot="16200000" flipH="1">
            <a:off x="3190453" y="976012"/>
            <a:ext cx="1080120" cy="3681840"/>
          </a:xfrm>
          <a:prstGeom prst="bentConnector3">
            <a:avLst>
              <a:gd name="adj1" fmla="val -21164"/>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20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 reticolo di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37</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611560"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1800" dirty="0" smtClean="0"/>
              <a:t>Facciamo un altro esempio che </a:t>
            </a:r>
            <a:r>
              <a:rPr lang="it-IT" altLang="it-IT" sz="1800" dirty="0"/>
              <a:t>riguarda il PROGETTO di SVILUPPO di un NUOVO </a:t>
            </a:r>
            <a:r>
              <a:rPr lang="it-IT" altLang="it-IT" sz="1800" dirty="0" smtClean="0"/>
              <a:t>PRODOTTO.</a:t>
            </a:r>
          </a:p>
          <a:p>
            <a:pPr algn="just">
              <a:buClr>
                <a:srgbClr val="27781A"/>
              </a:buClr>
              <a:buFont typeface="Wingdings" pitchFamily="2" charset="2"/>
              <a:buChar char="§"/>
            </a:pPr>
            <a:r>
              <a:rPr lang="it-IT" altLang="it-IT" sz="1800" dirty="0" smtClean="0"/>
              <a:t>Sono state stimate le durate delle singole attività/</a:t>
            </a:r>
            <a:r>
              <a:rPr lang="it-IT" altLang="it-IT" sz="1800" dirty="0" err="1" smtClean="0"/>
              <a:t>workpackage</a:t>
            </a:r>
            <a:r>
              <a:rPr lang="it-IT" altLang="it-IT" sz="1800" dirty="0" smtClean="0"/>
              <a:t> e individuate le relazioni di dipendenza tra i </a:t>
            </a:r>
            <a:r>
              <a:rPr lang="it-IT" altLang="it-IT" sz="1800" dirty="0" err="1" smtClean="0"/>
              <a:t>workpackage</a:t>
            </a:r>
            <a:r>
              <a:rPr lang="it-IT" altLang="it-IT" sz="1800" dirty="0" smtClean="0"/>
              <a:t>.</a:t>
            </a: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8" t="4717" r="2486" b="4280"/>
          <a:stretch/>
        </p:blipFill>
        <p:spPr bwMode="auto">
          <a:xfrm>
            <a:off x="1418393" y="3068960"/>
            <a:ext cx="5817903" cy="309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263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Costruzione del reticolo di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38</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611560" y="1340768"/>
            <a:ext cx="7056784"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Possiamo quindi provare a costruire il reticolo del progetto, in questo caso però i nodi rappresentano </a:t>
            </a:r>
            <a:r>
              <a:rPr lang="it-IT" altLang="it-IT" sz="2000" dirty="0" smtClean="0"/>
              <a:t>l’evento di inizio o fine </a:t>
            </a:r>
            <a:r>
              <a:rPr lang="it-IT" altLang="it-IT" sz="2000" dirty="0" smtClean="0"/>
              <a:t>di un’attività e le connessioni rappresentano le attività;</a:t>
            </a:r>
          </a:p>
          <a:p>
            <a:pPr algn="just">
              <a:buClr>
                <a:srgbClr val="27781A"/>
              </a:buClr>
              <a:buFont typeface="Wingdings" pitchFamily="2" charset="2"/>
              <a:buChar char="§"/>
            </a:pPr>
            <a:r>
              <a:rPr lang="it-IT" altLang="it-IT" sz="2000" dirty="0" smtClean="0"/>
              <a:t>Viene considerato il nodo di inizio e il nodo di fine del progetto;</a:t>
            </a:r>
          </a:p>
          <a:p>
            <a:pPr algn="just">
              <a:buClr>
                <a:srgbClr val="27781A"/>
              </a:buClr>
              <a:buFont typeface="Wingdings" pitchFamily="2" charset="2"/>
              <a:buChar char="§"/>
            </a:pPr>
            <a:r>
              <a:rPr lang="it-IT" altLang="it-IT" sz="2000" dirty="0" smtClean="0"/>
              <a:t>Può essere necessario ricorrere a delle attività fittizie per considerare tutte le dipendenze:</a:t>
            </a:r>
            <a:endParaRPr lang="it-IT" altLang="it-IT" sz="2000" dirty="0"/>
          </a:p>
        </p:txBody>
      </p:sp>
      <p:pic>
        <p:nvPicPr>
          <p:cNvPr id="4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372" t="6365" r="2637" b="12440"/>
          <a:stretch/>
        </p:blipFill>
        <p:spPr bwMode="auto">
          <a:xfrm>
            <a:off x="599281" y="3484063"/>
            <a:ext cx="7717135" cy="27532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6" name="Rettangolo 45"/>
          <p:cNvSpPr/>
          <p:nvPr/>
        </p:nvSpPr>
        <p:spPr>
          <a:xfrm>
            <a:off x="599281" y="3484063"/>
            <a:ext cx="7717135" cy="27532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7" name="Connettore 2 46"/>
          <p:cNvCxnSpPr/>
          <p:nvPr/>
        </p:nvCxnSpPr>
        <p:spPr>
          <a:xfrm>
            <a:off x="6587944" y="514024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riangolo isoscele 47"/>
          <p:cNvSpPr/>
          <p:nvPr/>
        </p:nvSpPr>
        <p:spPr>
          <a:xfrm>
            <a:off x="6558512" y="5089054"/>
            <a:ext cx="58863" cy="654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CasellaDiTesto 48"/>
          <p:cNvSpPr txBox="1"/>
          <p:nvPr/>
        </p:nvSpPr>
        <p:spPr>
          <a:xfrm>
            <a:off x="539552" y="5110630"/>
            <a:ext cx="936104" cy="461665"/>
          </a:xfrm>
          <a:prstGeom prst="rect">
            <a:avLst/>
          </a:prstGeom>
          <a:noFill/>
        </p:spPr>
        <p:txBody>
          <a:bodyPr wrap="square" rtlCol="0">
            <a:spAutoFit/>
          </a:bodyPr>
          <a:lstStyle/>
          <a:p>
            <a:r>
              <a:rPr lang="it-IT" sz="2400" b="1" dirty="0">
                <a:solidFill>
                  <a:schemeClr val="tx2"/>
                </a:solidFill>
              </a:rPr>
              <a:t>Avvio</a:t>
            </a:r>
          </a:p>
        </p:txBody>
      </p:sp>
      <p:sp>
        <p:nvSpPr>
          <p:cNvPr id="50" name="CasellaDiTesto 49"/>
          <p:cNvSpPr txBox="1"/>
          <p:nvPr/>
        </p:nvSpPr>
        <p:spPr>
          <a:xfrm>
            <a:off x="7596336" y="5068239"/>
            <a:ext cx="792088" cy="461665"/>
          </a:xfrm>
          <a:prstGeom prst="rect">
            <a:avLst/>
          </a:prstGeom>
          <a:noFill/>
        </p:spPr>
        <p:txBody>
          <a:bodyPr wrap="square" rtlCol="0">
            <a:spAutoFit/>
          </a:bodyPr>
          <a:lstStyle/>
          <a:p>
            <a:r>
              <a:rPr lang="it-IT" sz="2400" b="1" dirty="0" smtClean="0">
                <a:solidFill>
                  <a:schemeClr val="tx2"/>
                </a:solidFill>
              </a:rPr>
              <a:t>Fine</a:t>
            </a:r>
            <a:endParaRPr lang="it-IT" sz="2400" b="1" dirty="0">
              <a:solidFill>
                <a:schemeClr val="tx2"/>
              </a:solidFill>
            </a:endParaRPr>
          </a:p>
        </p:txBody>
      </p:sp>
    </p:spTree>
    <p:extLst>
      <p:ext uri="{BB962C8B-B14F-4D97-AF65-F5344CB8AC3E}">
        <p14:creationId xmlns:p14="http://schemas.microsoft.com/office/powerpoint/2010/main" val="34681083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Teoria dei grafi e reticolo di progetto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39</a:t>
            </a:fld>
            <a:endParaRPr lang="it-IT"/>
          </a:p>
        </p:txBody>
      </p:sp>
      <p:sp>
        <p:nvSpPr>
          <p:cNvPr id="39" name="Segnaposto contenuto 2"/>
          <p:cNvSpPr txBox="1">
            <a:spLocks/>
          </p:cNvSpPr>
          <p:nvPr/>
        </p:nvSpPr>
        <p:spPr>
          <a:xfrm>
            <a:off x="539552" y="1700808"/>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cxnSp>
        <p:nvCxnSpPr>
          <p:cNvPr id="12" name="Connettore 2 11"/>
          <p:cNvCxnSpPr/>
          <p:nvPr/>
        </p:nvCxnSpPr>
        <p:spPr>
          <a:xfrm>
            <a:off x="6515936" y="306896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1" t="6912" r="1742" b="5735"/>
          <a:stretch/>
        </p:blipFill>
        <p:spPr bwMode="auto">
          <a:xfrm>
            <a:off x="611280" y="1556792"/>
            <a:ext cx="7129072" cy="24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p:cNvSpPr/>
          <p:nvPr/>
        </p:nvSpPr>
        <p:spPr>
          <a:xfrm>
            <a:off x="611280" y="1556792"/>
            <a:ext cx="7129072" cy="24072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763688" y="2492896"/>
            <a:ext cx="288032" cy="461665"/>
          </a:xfrm>
          <a:prstGeom prst="rect">
            <a:avLst/>
          </a:prstGeom>
          <a:noFill/>
        </p:spPr>
        <p:txBody>
          <a:bodyPr wrap="square" rtlCol="0">
            <a:spAutoFit/>
          </a:bodyPr>
          <a:lstStyle/>
          <a:p>
            <a:r>
              <a:rPr lang="it-IT" sz="2400" b="1" dirty="0" smtClean="0">
                <a:solidFill>
                  <a:schemeClr val="tx2"/>
                </a:solidFill>
              </a:rPr>
              <a:t>0</a:t>
            </a:r>
          </a:p>
        </p:txBody>
      </p:sp>
      <p:sp>
        <p:nvSpPr>
          <p:cNvPr id="16" name="CasellaDiTesto 15"/>
          <p:cNvSpPr txBox="1"/>
          <p:nvPr/>
        </p:nvSpPr>
        <p:spPr>
          <a:xfrm>
            <a:off x="3491880" y="3140968"/>
            <a:ext cx="288032" cy="461665"/>
          </a:xfrm>
          <a:prstGeom prst="rect">
            <a:avLst/>
          </a:prstGeom>
          <a:noFill/>
        </p:spPr>
        <p:txBody>
          <a:bodyPr wrap="square" rtlCol="0">
            <a:spAutoFit/>
          </a:bodyPr>
          <a:lstStyle/>
          <a:p>
            <a:r>
              <a:rPr lang="it-IT" sz="2400" b="1" dirty="0" smtClean="0">
                <a:solidFill>
                  <a:schemeClr val="tx2"/>
                </a:solidFill>
              </a:rPr>
              <a:t>3</a:t>
            </a:r>
          </a:p>
        </p:txBody>
      </p:sp>
      <p:sp>
        <p:nvSpPr>
          <p:cNvPr id="17" name="CasellaDiTesto 16"/>
          <p:cNvSpPr txBox="1"/>
          <p:nvPr/>
        </p:nvSpPr>
        <p:spPr>
          <a:xfrm>
            <a:off x="4932040" y="1772815"/>
            <a:ext cx="288032" cy="461665"/>
          </a:xfrm>
          <a:prstGeom prst="rect">
            <a:avLst/>
          </a:prstGeom>
          <a:noFill/>
        </p:spPr>
        <p:txBody>
          <a:bodyPr wrap="square" rtlCol="0">
            <a:spAutoFit/>
          </a:bodyPr>
          <a:lstStyle/>
          <a:p>
            <a:r>
              <a:rPr lang="it-IT" sz="2400" b="1" dirty="0" smtClean="0">
                <a:solidFill>
                  <a:schemeClr val="tx2"/>
                </a:solidFill>
              </a:rPr>
              <a:t>2</a:t>
            </a:r>
          </a:p>
        </p:txBody>
      </p:sp>
      <p:sp>
        <p:nvSpPr>
          <p:cNvPr id="18" name="CasellaDiTesto 17"/>
          <p:cNvSpPr txBox="1"/>
          <p:nvPr/>
        </p:nvSpPr>
        <p:spPr>
          <a:xfrm>
            <a:off x="2220888" y="2950096"/>
            <a:ext cx="288032" cy="461665"/>
          </a:xfrm>
          <a:prstGeom prst="rect">
            <a:avLst/>
          </a:prstGeom>
          <a:noFill/>
        </p:spPr>
        <p:txBody>
          <a:bodyPr wrap="square" rtlCol="0">
            <a:spAutoFit/>
          </a:bodyPr>
          <a:lstStyle/>
          <a:p>
            <a:r>
              <a:rPr lang="it-IT" sz="2400" b="1" dirty="0" smtClean="0">
                <a:solidFill>
                  <a:schemeClr val="tx2"/>
                </a:solidFill>
              </a:rPr>
              <a:t>0</a:t>
            </a:r>
          </a:p>
        </p:txBody>
      </p:sp>
      <p:sp>
        <p:nvSpPr>
          <p:cNvPr id="20" name="CasellaDiTesto 19"/>
          <p:cNvSpPr txBox="1"/>
          <p:nvPr/>
        </p:nvSpPr>
        <p:spPr>
          <a:xfrm>
            <a:off x="3488572" y="1772816"/>
            <a:ext cx="288032" cy="461665"/>
          </a:xfrm>
          <a:prstGeom prst="rect">
            <a:avLst/>
          </a:prstGeom>
          <a:noFill/>
        </p:spPr>
        <p:txBody>
          <a:bodyPr wrap="square" rtlCol="0">
            <a:spAutoFit/>
          </a:bodyPr>
          <a:lstStyle/>
          <a:p>
            <a:r>
              <a:rPr lang="it-IT" sz="2400" b="1" dirty="0" smtClean="0">
                <a:solidFill>
                  <a:schemeClr val="tx2"/>
                </a:solidFill>
              </a:rPr>
              <a:t>1</a:t>
            </a:r>
          </a:p>
        </p:txBody>
      </p:sp>
      <p:sp>
        <p:nvSpPr>
          <p:cNvPr id="21" name="CasellaDiTesto 20"/>
          <p:cNvSpPr txBox="1"/>
          <p:nvPr/>
        </p:nvSpPr>
        <p:spPr>
          <a:xfrm>
            <a:off x="4932040" y="3140968"/>
            <a:ext cx="288032" cy="461665"/>
          </a:xfrm>
          <a:prstGeom prst="rect">
            <a:avLst/>
          </a:prstGeom>
          <a:noFill/>
        </p:spPr>
        <p:txBody>
          <a:bodyPr wrap="square" rtlCol="0">
            <a:spAutoFit/>
          </a:bodyPr>
          <a:lstStyle/>
          <a:p>
            <a:r>
              <a:rPr lang="it-IT" sz="2400" b="1" dirty="0" smtClean="0">
                <a:solidFill>
                  <a:schemeClr val="tx2"/>
                </a:solidFill>
              </a:rPr>
              <a:t>4</a:t>
            </a:r>
          </a:p>
        </p:txBody>
      </p:sp>
      <p:sp>
        <p:nvSpPr>
          <p:cNvPr id="22" name="CasellaDiTesto 21"/>
          <p:cNvSpPr txBox="1"/>
          <p:nvPr/>
        </p:nvSpPr>
        <p:spPr>
          <a:xfrm>
            <a:off x="6588224" y="2488431"/>
            <a:ext cx="288032" cy="461665"/>
          </a:xfrm>
          <a:prstGeom prst="rect">
            <a:avLst/>
          </a:prstGeom>
          <a:noFill/>
        </p:spPr>
        <p:txBody>
          <a:bodyPr wrap="square" rtlCol="0">
            <a:spAutoFit/>
          </a:bodyPr>
          <a:lstStyle/>
          <a:p>
            <a:r>
              <a:rPr lang="it-IT" sz="2400" b="1" dirty="0" smtClean="0">
                <a:solidFill>
                  <a:schemeClr val="tx2"/>
                </a:solidFill>
              </a:rPr>
              <a:t>5</a:t>
            </a:r>
          </a:p>
        </p:txBody>
      </p:sp>
      <p:sp>
        <p:nvSpPr>
          <p:cNvPr id="24" name="Segnaposto contenuto 2"/>
          <p:cNvSpPr txBox="1">
            <a:spLocks/>
          </p:cNvSpPr>
          <p:nvPr/>
        </p:nvSpPr>
        <p:spPr>
          <a:xfrm>
            <a:off x="647424" y="4077072"/>
            <a:ext cx="7056784"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Il reticolo di progetto è rappresentato mediante un grafo: di che tipo di grafo si tratta, cosa possono rappresentare i nodi e gli archi ?</a:t>
            </a:r>
          </a:p>
          <a:p>
            <a:pPr algn="just">
              <a:buClr>
                <a:srgbClr val="27781A"/>
              </a:buClr>
              <a:buFont typeface="Wingdings" pitchFamily="2" charset="2"/>
              <a:buChar char="§"/>
            </a:pPr>
            <a:r>
              <a:rPr lang="it-IT" altLang="it-IT" sz="2000" dirty="0" smtClean="0"/>
              <a:t>In cosa assomiglia e in cosa differisce questo grafo da quello dei ponti di </a:t>
            </a:r>
            <a:r>
              <a:rPr lang="it-IT" sz="2000" dirty="0" err="1" smtClean="0"/>
              <a:t>Königsberg</a:t>
            </a:r>
            <a:r>
              <a:rPr lang="it-IT" sz="2000" dirty="0" smtClean="0"/>
              <a:t>?</a:t>
            </a:r>
          </a:p>
          <a:p>
            <a:pPr algn="just">
              <a:buClr>
                <a:srgbClr val="27781A"/>
              </a:buClr>
              <a:buFont typeface="Wingdings" pitchFamily="2" charset="2"/>
              <a:buChar char="§"/>
            </a:pPr>
            <a:r>
              <a:rPr lang="it-IT" altLang="it-IT" sz="2000" dirty="0" smtClean="0"/>
              <a:t>Qual è il problema di cui vogliamo trovare una soluzione in questo caso?</a:t>
            </a:r>
            <a:endParaRPr lang="it-IT" altLang="it-IT" sz="2000" dirty="0"/>
          </a:p>
        </p:txBody>
      </p:sp>
    </p:spTree>
    <p:extLst>
      <p:ext uri="{BB962C8B-B14F-4D97-AF65-F5344CB8AC3E}">
        <p14:creationId xmlns:p14="http://schemas.microsoft.com/office/powerpoint/2010/main" val="514856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dirty="0" smtClean="0">
                <a:solidFill>
                  <a:srgbClr val="008000"/>
                </a:solidFill>
              </a:rPr>
              <a:t>Definizione di grafo</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a:t>
            </a:fld>
            <a:endParaRPr lang="it-IT"/>
          </a:p>
        </p:txBody>
      </p:sp>
      <p:sp>
        <p:nvSpPr>
          <p:cNvPr id="31" name="Segnaposto contenuto 2"/>
          <p:cNvSpPr txBox="1">
            <a:spLocks/>
          </p:cNvSpPr>
          <p:nvPr/>
        </p:nvSpPr>
        <p:spPr>
          <a:xfrm>
            <a:off x="971600" y="1739027"/>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Riprendiamo la definizione di grafo e approfondiamo alcuni concetti che abbiamo introdotto nella prima parte.</a:t>
            </a:r>
          </a:p>
        </p:txBody>
      </p:sp>
      <p:sp>
        <p:nvSpPr>
          <p:cNvPr id="33" name="CasellaDiTesto 32"/>
          <p:cNvSpPr txBox="1"/>
          <p:nvPr/>
        </p:nvSpPr>
        <p:spPr>
          <a:xfrm>
            <a:off x="5598683" y="1484784"/>
            <a:ext cx="310891" cy="369332"/>
          </a:xfrm>
          <a:prstGeom prst="rect">
            <a:avLst/>
          </a:prstGeom>
          <a:noFill/>
        </p:spPr>
        <p:txBody>
          <a:bodyPr wrap="square" rtlCol="0">
            <a:spAutoFit/>
          </a:bodyPr>
          <a:lstStyle/>
          <a:p>
            <a:r>
              <a:rPr lang="it-IT" dirty="0" smtClean="0"/>
              <a:t>A</a:t>
            </a:r>
          </a:p>
        </p:txBody>
      </p:sp>
      <p:sp>
        <p:nvSpPr>
          <p:cNvPr id="35" name="CasellaDiTesto 34"/>
          <p:cNvSpPr txBox="1"/>
          <p:nvPr/>
        </p:nvSpPr>
        <p:spPr>
          <a:xfrm>
            <a:off x="7406602" y="1484784"/>
            <a:ext cx="310891" cy="369332"/>
          </a:xfrm>
          <a:prstGeom prst="rect">
            <a:avLst/>
          </a:prstGeom>
          <a:noFill/>
        </p:spPr>
        <p:txBody>
          <a:bodyPr wrap="square" rtlCol="0">
            <a:spAutoFit/>
          </a:bodyPr>
          <a:lstStyle/>
          <a:p>
            <a:r>
              <a:rPr lang="it-IT" dirty="0" smtClean="0"/>
              <a:t>B</a:t>
            </a:r>
          </a:p>
        </p:txBody>
      </p:sp>
      <p:sp>
        <p:nvSpPr>
          <p:cNvPr id="36" name="CasellaDiTesto 35"/>
          <p:cNvSpPr txBox="1"/>
          <p:nvPr/>
        </p:nvSpPr>
        <p:spPr>
          <a:xfrm>
            <a:off x="5773277" y="3107179"/>
            <a:ext cx="310891" cy="369332"/>
          </a:xfrm>
          <a:prstGeom prst="rect">
            <a:avLst/>
          </a:prstGeom>
          <a:noFill/>
        </p:spPr>
        <p:txBody>
          <a:bodyPr wrap="square" rtlCol="0">
            <a:spAutoFit/>
          </a:bodyPr>
          <a:lstStyle/>
          <a:p>
            <a:r>
              <a:rPr lang="it-IT" dirty="0" smtClean="0"/>
              <a:t>D</a:t>
            </a:r>
          </a:p>
        </p:txBody>
      </p:sp>
      <p:sp>
        <p:nvSpPr>
          <p:cNvPr id="37" name="CasellaDiTesto 36"/>
          <p:cNvSpPr txBox="1"/>
          <p:nvPr/>
        </p:nvSpPr>
        <p:spPr>
          <a:xfrm>
            <a:off x="7483453" y="3235969"/>
            <a:ext cx="310891" cy="369332"/>
          </a:xfrm>
          <a:prstGeom prst="rect">
            <a:avLst/>
          </a:prstGeom>
          <a:noFill/>
        </p:spPr>
        <p:txBody>
          <a:bodyPr wrap="square" rtlCol="0">
            <a:spAutoFit/>
          </a:bodyPr>
          <a:lstStyle/>
          <a:p>
            <a:r>
              <a:rPr lang="it-IT" dirty="0" smtClean="0"/>
              <a:t>C</a:t>
            </a:r>
          </a:p>
        </p:txBody>
      </p:sp>
      <p:cxnSp>
        <p:nvCxnSpPr>
          <p:cNvPr id="41" name="Connettore 1 40"/>
          <p:cNvCxnSpPr>
            <a:stCxn id="26" idx="6"/>
            <a:endCxn id="27" idx="2"/>
          </p:cNvCxnSpPr>
          <p:nvPr/>
        </p:nvCxnSpPr>
        <p:spPr>
          <a:xfrm>
            <a:off x="5868144" y="1980910"/>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Connettore 1 43"/>
          <p:cNvCxnSpPr>
            <a:stCxn id="27" idx="5"/>
            <a:endCxn id="29" idx="1"/>
          </p:cNvCxnSpPr>
          <p:nvPr/>
        </p:nvCxnSpPr>
        <p:spPr>
          <a:xfrm>
            <a:off x="7443364" y="2002532"/>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Connettore 1 47"/>
          <p:cNvCxnSpPr>
            <a:stCxn id="27" idx="5"/>
          </p:cNvCxnSpPr>
          <p:nvPr/>
        </p:nvCxnSpPr>
        <p:spPr>
          <a:xfrm flipH="1">
            <a:off x="6156176" y="2002532"/>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6" name="Gruppo 55"/>
          <p:cNvGrpSpPr/>
          <p:nvPr/>
        </p:nvGrpSpPr>
        <p:grpSpPr>
          <a:xfrm>
            <a:off x="899592" y="3717032"/>
            <a:ext cx="4729669" cy="1314146"/>
            <a:chOff x="778435" y="4707142"/>
            <a:chExt cx="4729669" cy="1314146"/>
          </a:xfrm>
        </p:grpSpPr>
        <p:sp>
          <p:nvSpPr>
            <p:cNvPr id="53" name="Segnaposto contenuto 2"/>
            <p:cNvSpPr txBox="1">
              <a:spLocks/>
            </p:cNvSpPr>
            <p:nvPr/>
          </p:nvSpPr>
          <p:spPr>
            <a:xfrm>
              <a:off x="1043608" y="4869160"/>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27781A"/>
                </a:buClr>
                <a:buNone/>
              </a:pPr>
              <a:r>
                <a:rPr lang="it-IT" sz="1800" dirty="0" smtClean="0"/>
                <a:t>Un </a:t>
              </a:r>
              <a:r>
                <a:rPr lang="it-IT" sz="1800" b="1" dirty="0" smtClean="0">
                  <a:solidFill>
                    <a:srgbClr val="002060"/>
                  </a:solidFill>
                </a:rPr>
                <a:t>grafo</a:t>
              </a:r>
              <a:r>
                <a:rPr lang="it-IT" sz="1800" dirty="0" smtClean="0">
                  <a:solidFill>
                    <a:srgbClr val="002060"/>
                  </a:solidFill>
                </a:rPr>
                <a:t> </a:t>
              </a:r>
              <a:r>
                <a:rPr lang="it-IT" sz="1800" dirty="0" smtClean="0"/>
                <a:t>(</a:t>
              </a:r>
              <a:r>
                <a:rPr lang="it-IT" sz="1800" dirty="0" err="1" smtClean="0"/>
                <a:t>graph</a:t>
              </a:r>
              <a:r>
                <a:rPr lang="it-IT" sz="1800" dirty="0" smtClean="0"/>
                <a:t>) è una rappresentazione di punti detti nodi (</a:t>
              </a:r>
              <a:r>
                <a:rPr lang="it-IT" sz="1800" dirty="0" err="1" smtClean="0"/>
                <a:t>vertex</a:t>
              </a:r>
              <a:r>
                <a:rPr lang="it-IT" sz="1800" dirty="0" smtClean="0"/>
                <a:t>) e linee detti archi (</a:t>
              </a:r>
              <a:r>
                <a:rPr lang="it-IT" sz="1800" dirty="0" err="1" smtClean="0"/>
                <a:t>edge</a:t>
              </a:r>
              <a:r>
                <a:rPr lang="it-IT" sz="1800" dirty="0" smtClean="0"/>
                <a:t>), che congiungono alcuni nodi.</a:t>
              </a:r>
            </a:p>
          </p:txBody>
        </p:sp>
        <p:sp>
          <p:nvSpPr>
            <p:cNvPr id="55" name="Rettangolo 54"/>
            <p:cNvSpPr/>
            <p:nvPr/>
          </p:nvSpPr>
          <p:spPr>
            <a:xfrm>
              <a:off x="778435" y="4707142"/>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7" name="Ovale 26"/>
          <p:cNvSpPr/>
          <p:nvPr/>
        </p:nvSpPr>
        <p:spPr>
          <a:xfrm>
            <a:off x="7391164" y="195033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p:cNvSpPr/>
          <p:nvPr/>
        </p:nvSpPr>
        <p:spPr>
          <a:xfrm>
            <a:off x="7452320" y="3069986"/>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5806988" y="195033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Ovale 27"/>
          <p:cNvSpPr/>
          <p:nvPr/>
        </p:nvSpPr>
        <p:spPr>
          <a:xfrm>
            <a:off x="6095020" y="2938718"/>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34561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Analisi del reticolo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40</a:t>
            </a:fld>
            <a:endParaRPr lang="it-IT" dirty="0"/>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2" name="Rettangolo 1"/>
          <p:cNvSpPr/>
          <p:nvPr/>
        </p:nvSpPr>
        <p:spPr>
          <a:xfrm>
            <a:off x="611560" y="1305342"/>
            <a:ext cx="5472608" cy="5232202"/>
          </a:xfrm>
          <a:prstGeom prst="rect">
            <a:avLst/>
          </a:prstGeom>
        </p:spPr>
        <p:txBody>
          <a:bodyPr wrap="square">
            <a:spAutoFit/>
          </a:bodyPr>
          <a:lstStyle/>
          <a:p>
            <a:pPr algn="just">
              <a:spcBef>
                <a:spcPct val="20000"/>
              </a:spcBef>
              <a:buClr>
                <a:srgbClr val="27781A"/>
              </a:buClr>
            </a:pPr>
            <a:r>
              <a:rPr lang="it-IT" sz="2000" dirty="0"/>
              <a:t>La risoluzione del reticolo fornisce, per ogni attività, una </a:t>
            </a:r>
            <a:r>
              <a:rPr lang="it-IT" sz="2000" dirty="0" smtClean="0"/>
              <a:t>serie di </a:t>
            </a:r>
            <a:r>
              <a:rPr lang="it-IT" sz="2000" dirty="0"/>
              <a:t>informazioni</a:t>
            </a:r>
            <a:r>
              <a:rPr lang="it-IT" sz="2000" dirty="0" smtClean="0"/>
              <a:t>:</a:t>
            </a:r>
          </a:p>
          <a:p>
            <a:pPr algn="just">
              <a:spcBef>
                <a:spcPct val="20000"/>
              </a:spcBef>
              <a:buClr>
                <a:srgbClr val="27781A"/>
              </a:buClr>
            </a:pPr>
            <a:endParaRPr lang="it-IT" sz="2000" dirty="0"/>
          </a:p>
          <a:p>
            <a:pPr marL="342900" indent="-342900" algn="just">
              <a:spcBef>
                <a:spcPct val="20000"/>
              </a:spcBef>
              <a:buClr>
                <a:srgbClr val="27781A"/>
              </a:buClr>
              <a:buFont typeface="Wingdings" pitchFamily="2" charset="2"/>
              <a:buChar char="§"/>
            </a:pPr>
            <a:r>
              <a:rPr lang="it-IT" dirty="0"/>
              <a:t>Data di inizio al più </a:t>
            </a:r>
            <a:r>
              <a:rPr lang="it-IT" dirty="0" smtClean="0"/>
              <a:t>presto, (</a:t>
            </a:r>
            <a:r>
              <a:rPr lang="it-IT" i="1" dirty="0" smtClean="0"/>
              <a:t>ES, </a:t>
            </a:r>
            <a:r>
              <a:rPr lang="it-IT" i="1" dirty="0" err="1" smtClean="0"/>
              <a:t>Early</a:t>
            </a:r>
            <a:r>
              <a:rPr lang="it-IT" i="1" dirty="0" smtClean="0"/>
              <a:t> Start</a:t>
            </a:r>
            <a:r>
              <a:rPr lang="it-IT" dirty="0" smtClean="0"/>
              <a:t>): il tempo al più presto in cui può cominciare una attività;</a:t>
            </a:r>
          </a:p>
          <a:p>
            <a:pPr marL="342900" indent="-342900" algn="just">
              <a:spcBef>
                <a:spcPct val="20000"/>
              </a:spcBef>
              <a:buClr>
                <a:srgbClr val="27781A"/>
              </a:buClr>
              <a:buFont typeface="Wingdings" pitchFamily="2" charset="2"/>
              <a:buChar char="§"/>
            </a:pPr>
            <a:r>
              <a:rPr lang="it-IT" dirty="0"/>
              <a:t>Data di fine al più </a:t>
            </a:r>
            <a:r>
              <a:rPr lang="it-IT" dirty="0" smtClean="0"/>
              <a:t>presto, (</a:t>
            </a:r>
            <a:r>
              <a:rPr lang="it-IT" i="1" dirty="0" smtClean="0"/>
              <a:t>EF, </a:t>
            </a:r>
            <a:r>
              <a:rPr lang="it-IT" i="1" dirty="0" err="1" smtClean="0"/>
              <a:t>Early</a:t>
            </a:r>
            <a:r>
              <a:rPr lang="it-IT" i="1" dirty="0" smtClean="0"/>
              <a:t> </a:t>
            </a:r>
            <a:r>
              <a:rPr lang="it-IT" i="1" dirty="0" err="1"/>
              <a:t>Finish</a:t>
            </a:r>
            <a:r>
              <a:rPr lang="it-IT" dirty="0"/>
              <a:t>): il tempo al più presto in cui può essere </a:t>
            </a:r>
            <a:r>
              <a:rPr lang="it-IT" dirty="0" smtClean="0"/>
              <a:t>completata un’attività;</a:t>
            </a:r>
            <a:endParaRPr lang="it-IT" dirty="0"/>
          </a:p>
          <a:p>
            <a:pPr marL="342900" indent="-342900" algn="just">
              <a:spcBef>
                <a:spcPct val="20000"/>
              </a:spcBef>
              <a:buClr>
                <a:srgbClr val="27781A"/>
              </a:buClr>
              <a:buFont typeface="Wingdings" pitchFamily="2" charset="2"/>
              <a:buChar char="§"/>
            </a:pPr>
            <a:r>
              <a:rPr lang="it-IT" dirty="0"/>
              <a:t>Data di </a:t>
            </a:r>
            <a:r>
              <a:rPr lang="it-IT" dirty="0" smtClean="0"/>
              <a:t>inizio al </a:t>
            </a:r>
            <a:r>
              <a:rPr lang="it-IT" dirty="0"/>
              <a:t>più tardi </a:t>
            </a:r>
            <a:r>
              <a:rPr lang="it-IT" dirty="0" smtClean="0"/>
              <a:t>(</a:t>
            </a:r>
            <a:r>
              <a:rPr lang="it-IT" i="1" dirty="0" smtClean="0"/>
              <a:t>LS, Late </a:t>
            </a:r>
            <a:r>
              <a:rPr lang="it-IT" i="1" dirty="0"/>
              <a:t>S</a:t>
            </a:r>
            <a:r>
              <a:rPr lang="it-IT" dirty="0"/>
              <a:t>tart): il tempo entro il quale deve cominciare una attività, per </a:t>
            </a:r>
            <a:r>
              <a:rPr lang="it-IT" dirty="0" smtClean="0"/>
              <a:t>non ritardare </a:t>
            </a:r>
            <a:r>
              <a:rPr lang="it-IT" dirty="0"/>
              <a:t>la conclusione del </a:t>
            </a:r>
            <a:r>
              <a:rPr lang="it-IT" dirty="0" smtClean="0"/>
              <a:t>progetto;</a:t>
            </a:r>
            <a:endParaRPr lang="it-IT" dirty="0"/>
          </a:p>
          <a:p>
            <a:pPr marL="342900" indent="-342900" algn="just">
              <a:spcBef>
                <a:spcPct val="20000"/>
              </a:spcBef>
              <a:buClr>
                <a:srgbClr val="27781A"/>
              </a:buClr>
              <a:buFont typeface="Wingdings" pitchFamily="2" charset="2"/>
              <a:buChar char="§"/>
            </a:pPr>
            <a:r>
              <a:rPr lang="it-IT" dirty="0" smtClean="0"/>
              <a:t>Data di fine al più tardi (</a:t>
            </a:r>
            <a:r>
              <a:rPr lang="it-IT" i="1" dirty="0" smtClean="0"/>
              <a:t>LF, Late </a:t>
            </a:r>
            <a:r>
              <a:rPr lang="it-IT" i="1" dirty="0" err="1"/>
              <a:t>Finish</a:t>
            </a:r>
            <a:r>
              <a:rPr lang="it-IT" dirty="0"/>
              <a:t>): il tempo al più tardi entro cui deve essere completata </a:t>
            </a:r>
            <a:r>
              <a:rPr lang="it-IT" dirty="0" smtClean="0"/>
              <a:t>una attività, </a:t>
            </a:r>
            <a:r>
              <a:rPr lang="it-IT" dirty="0"/>
              <a:t>per non ritardare la conclusione del progetto</a:t>
            </a:r>
            <a:r>
              <a:rPr lang="it-IT" dirty="0" smtClean="0"/>
              <a:t>;</a:t>
            </a:r>
            <a:endParaRPr lang="it-IT" dirty="0"/>
          </a:p>
          <a:p>
            <a:pPr marL="342900" indent="-342900" algn="just">
              <a:spcBef>
                <a:spcPct val="20000"/>
              </a:spcBef>
              <a:buClr>
                <a:srgbClr val="27781A"/>
              </a:buClr>
              <a:buFont typeface="Wingdings" pitchFamily="2" charset="2"/>
              <a:buChar char="§"/>
            </a:pPr>
            <a:r>
              <a:rPr lang="it-IT" dirty="0" smtClean="0"/>
              <a:t>Slittamento (</a:t>
            </a:r>
            <a:r>
              <a:rPr lang="it-IT" i="1" dirty="0" smtClean="0"/>
              <a:t>ST, </a:t>
            </a:r>
            <a:r>
              <a:rPr lang="it-IT" i="1" dirty="0" err="1" smtClean="0"/>
              <a:t>Slack</a:t>
            </a:r>
            <a:r>
              <a:rPr lang="it-IT" i="1" dirty="0" smtClean="0"/>
              <a:t> </a:t>
            </a:r>
            <a:r>
              <a:rPr lang="it-IT" i="1" dirty="0"/>
              <a:t>Time</a:t>
            </a:r>
            <a:r>
              <a:rPr lang="it-IT" dirty="0"/>
              <a:t>): quanto può essere ritardato l'avvio di una attività, </a:t>
            </a:r>
            <a:r>
              <a:rPr lang="it-IT" dirty="0" smtClean="0"/>
              <a:t>senza compromettere </a:t>
            </a:r>
            <a:r>
              <a:rPr lang="it-IT" dirty="0"/>
              <a:t>la data di fine del progetto</a:t>
            </a:r>
            <a:r>
              <a:rPr lang="it-IT" dirty="0" smtClean="0"/>
              <a:t>.</a:t>
            </a:r>
            <a:endParaRPr lang="it-IT" dirty="0"/>
          </a:p>
        </p:txBody>
      </p:sp>
      <p:sp>
        <p:nvSpPr>
          <p:cNvPr id="4" name="Rettangolo 3"/>
          <p:cNvSpPr/>
          <p:nvPr/>
        </p:nvSpPr>
        <p:spPr>
          <a:xfrm>
            <a:off x="6372200" y="1697608"/>
            <a:ext cx="2376264" cy="4539704"/>
          </a:xfrm>
          <a:prstGeom prst="rect">
            <a:avLst/>
          </a:prstGeom>
        </p:spPr>
        <p:txBody>
          <a:bodyPr wrap="square">
            <a:spAutoFit/>
          </a:bodyPr>
          <a:lstStyle/>
          <a:p>
            <a:r>
              <a:rPr lang="it-IT" sz="1700" b="1" dirty="0">
                <a:solidFill>
                  <a:schemeClr val="tx2"/>
                </a:solidFill>
              </a:rPr>
              <a:t>Tempo al più </a:t>
            </a:r>
            <a:r>
              <a:rPr lang="it-IT" sz="1700" b="1" dirty="0" smtClean="0">
                <a:solidFill>
                  <a:schemeClr val="tx2"/>
                </a:solidFill>
              </a:rPr>
              <a:t>presto </a:t>
            </a:r>
            <a:r>
              <a:rPr lang="it-IT" sz="1700" dirty="0" smtClean="0"/>
              <a:t>al </a:t>
            </a:r>
            <a:r>
              <a:rPr lang="it-IT" sz="1700" dirty="0"/>
              <a:t>quale può realizzarsi un dato evento è pari al tempo al più presto entro il quale possono concludersi tutte le attività che finiscono nel nodo </a:t>
            </a:r>
            <a:r>
              <a:rPr lang="it-IT" sz="1700" dirty="0" smtClean="0"/>
              <a:t>relativo.</a:t>
            </a:r>
            <a:endParaRPr lang="it-IT" sz="1700" dirty="0" smtClean="0"/>
          </a:p>
          <a:p>
            <a:endParaRPr lang="it-IT" sz="1700" b="1" dirty="0" smtClean="0"/>
          </a:p>
          <a:p>
            <a:r>
              <a:rPr lang="it-IT" sz="1700" b="1" dirty="0" smtClean="0">
                <a:solidFill>
                  <a:schemeClr val="tx2"/>
                </a:solidFill>
              </a:rPr>
              <a:t>Tempo </a:t>
            </a:r>
            <a:r>
              <a:rPr lang="it-IT" sz="1700" b="1" dirty="0">
                <a:solidFill>
                  <a:schemeClr val="tx2"/>
                </a:solidFill>
              </a:rPr>
              <a:t>al più tardi </a:t>
            </a:r>
            <a:r>
              <a:rPr lang="it-IT" sz="1700" dirty="0"/>
              <a:t>al quale può realizzarsi un dato evento è pari al tempo al più tardi entro il quale possono avviarsi tutte le attività che nascono dal nodo relativo</a:t>
            </a:r>
            <a:r>
              <a:rPr lang="it-IT" sz="1700" dirty="0" smtClean="0"/>
              <a:t>.</a:t>
            </a:r>
            <a:endParaRPr lang="it-IT" sz="1700" dirty="0"/>
          </a:p>
        </p:txBody>
      </p:sp>
    </p:spTree>
    <p:extLst>
      <p:ext uri="{BB962C8B-B14F-4D97-AF65-F5344CB8AC3E}">
        <p14:creationId xmlns:p14="http://schemas.microsoft.com/office/powerpoint/2010/main" val="2377794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Analisi del reticolo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41</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2" name="Rettangolo 1"/>
          <p:cNvSpPr/>
          <p:nvPr/>
        </p:nvSpPr>
        <p:spPr>
          <a:xfrm>
            <a:off x="827584" y="1660733"/>
            <a:ext cx="4536504" cy="4524315"/>
          </a:xfrm>
          <a:prstGeom prst="rect">
            <a:avLst/>
          </a:prstGeom>
        </p:spPr>
        <p:txBody>
          <a:bodyPr wrap="square">
            <a:spAutoFit/>
          </a:bodyPr>
          <a:lstStyle/>
          <a:p>
            <a:pPr marL="342900" indent="-342900" algn="just">
              <a:spcBef>
                <a:spcPct val="20000"/>
              </a:spcBef>
              <a:buClr>
                <a:srgbClr val="27781A"/>
              </a:buClr>
              <a:buFont typeface="Wingdings" pitchFamily="2" charset="2"/>
              <a:buChar char="§"/>
            </a:pPr>
            <a:r>
              <a:rPr lang="it-IT" sz="2000" b="1" dirty="0">
                <a:solidFill>
                  <a:schemeClr val="tx2"/>
                </a:solidFill>
              </a:rPr>
              <a:t>Percorso in avanti sul reticolo</a:t>
            </a:r>
            <a:r>
              <a:rPr lang="it-IT" sz="2000" dirty="0" smtClean="0"/>
              <a:t>: Consente </a:t>
            </a:r>
            <a:r>
              <a:rPr lang="it-IT" sz="2000" dirty="0"/>
              <a:t>di calcolare il </a:t>
            </a:r>
            <a:r>
              <a:rPr lang="it-IT" sz="2000" b="1" dirty="0">
                <a:solidFill>
                  <a:schemeClr val="tx2"/>
                </a:solidFill>
              </a:rPr>
              <a:t>tempo al più presto</a:t>
            </a:r>
            <a:r>
              <a:rPr lang="it-IT" sz="2000" dirty="0"/>
              <a:t> per la realizzazione degli eventi nell’ipotesi che le attività di progetto vengano avviate al più presto, ovvero appena concluse le attività dalle quali dipendono.</a:t>
            </a:r>
          </a:p>
          <a:p>
            <a:pPr marL="342900" indent="-342900" algn="just">
              <a:spcBef>
                <a:spcPct val="20000"/>
              </a:spcBef>
              <a:buClr>
                <a:srgbClr val="27781A"/>
              </a:buClr>
              <a:buFont typeface="Wingdings" pitchFamily="2" charset="2"/>
              <a:buChar char="§"/>
            </a:pPr>
            <a:endParaRPr lang="it-IT" sz="2000" dirty="0"/>
          </a:p>
          <a:p>
            <a:pPr marL="342900" indent="-342900" algn="just">
              <a:spcBef>
                <a:spcPct val="20000"/>
              </a:spcBef>
              <a:buClr>
                <a:srgbClr val="27781A"/>
              </a:buClr>
              <a:buFont typeface="Wingdings" pitchFamily="2" charset="2"/>
              <a:buChar char="§"/>
            </a:pPr>
            <a:r>
              <a:rPr lang="it-IT" sz="2000" b="1" dirty="0">
                <a:solidFill>
                  <a:schemeClr val="tx2"/>
                </a:solidFill>
              </a:rPr>
              <a:t>Percorso indietro sul </a:t>
            </a:r>
            <a:r>
              <a:rPr lang="it-IT" sz="2000" b="1" dirty="0" smtClean="0">
                <a:solidFill>
                  <a:schemeClr val="tx2"/>
                </a:solidFill>
              </a:rPr>
              <a:t>reticolo</a:t>
            </a:r>
            <a:r>
              <a:rPr lang="it-IT" sz="2000" dirty="0" smtClean="0"/>
              <a:t>: consente </a:t>
            </a:r>
            <a:r>
              <a:rPr lang="it-IT" sz="2000" dirty="0"/>
              <a:t>di determinare il </a:t>
            </a:r>
            <a:r>
              <a:rPr lang="it-IT" sz="2000" b="1" dirty="0">
                <a:solidFill>
                  <a:schemeClr val="tx2"/>
                </a:solidFill>
              </a:rPr>
              <a:t>tempo al più tardi</a:t>
            </a:r>
            <a:r>
              <a:rPr lang="it-IT" sz="2000" dirty="0"/>
              <a:t> per la realizzazione dei diversi eventi, pena un ritardo sul tempo di completamento dell’intero progetto.</a:t>
            </a:r>
          </a:p>
        </p:txBody>
      </p:sp>
      <p:sp>
        <p:nvSpPr>
          <p:cNvPr id="12" name="Rettangolo 11"/>
          <p:cNvSpPr/>
          <p:nvPr/>
        </p:nvSpPr>
        <p:spPr>
          <a:xfrm>
            <a:off x="6300192" y="1628800"/>
            <a:ext cx="2376264" cy="4539704"/>
          </a:xfrm>
          <a:prstGeom prst="rect">
            <a:avLst/>
          </a:prstGeom>
        </p:spPr>
        <p:txBody>
          <a:bodyPr wrap="square">
            <a:spAutoFit/>
          </a:bodyPr>
          <a:lstStyle/>
          <a:p>
            <a:r>
              <a:rPr lang="it-IT" sz="1700" b="1" dirty="0">
                <a:solidFill>
                  <a:schemeClr val="tx2"/>
                </a:solidFill>
              </a:rPr>
              <a:t>Tempo al più </a:t>
            </a:r>
            <a:r>
              <a:rPr lang="it-IT" sz="1700" b="1" dirty="0" smtClean="0">
                <a:solidFill>
                  <a:schemeClr val="tx2"/>
                </a:solidFill>
              </a:rPr>
              <a:t>presto </a:t>
            </a:r>
            <a:r>
              <a:rPr lang="it-IT" sz="1700" dirty="0" smtClean="0"/>
              <a:t>al </a:t>
            </a:r>
            <a:r>
              <a:rPr lang="it-IT" sz="1700" dirty="0"/>
              <a:t>quale può realizzarsi un dato evento è pari al tempo al più presto entro il quale possono concludersi tutte le attività che finiscono nel nodo </a:t>
            </a:r>
            <a:r>
              <a:rPr lang="it-IT" sz="1700" dirty="0" smtClean="0"/>
              <a:t>relativo.</a:t>
            </a:r>
            <a:endParaRPr lang="it-IT" sz="1700" dirty="0" smtClean="0"/>
          </a:p>
          <a:p>
            <a:endParaRPr lang="it-IT" sz="1700" b="1" dirty="0" smtClean="0"/>
          </a:p>
          <a:p>
            <a:r>
              <a:rPr lang="it-IT" sz="1700" b="1" dirty="0" smtClean="0">
                <a:solidFill>
                  <a:schemeClr val="tx2"/>
                </a:solidFill>
              </a:rPr>
              <a:t>Tempo </a:t>
            </a:r>
            <a:r>
              <a:rPr lang="it-IT" sz="1700" b="1" dirty="0">
                <a:solidFill>
                  <a:schemeClr val="tx2"/>
                </a:solidFill>
              </a:rPr>
              <a:t>al più tardi </a:t>
            </a:r>
            <a:r>
              <a:rPr lang="it-IT" sz="1700" dirty="0"/>
              <a:t>al quale può realizzarsi un dato evento è pari al tempo al più tardi entro il quale possono avviarsi tutte le attività che nascono dal nodo relativo</a:t>
            </a:r>
            <a:r>
              <a:rPr lang="it-IT" sz="1700" dirty="0" smtClean="0"/>
              <a:t>.</a:t>
            </a:r>
            <a:endParaRPr lang="it-IT" sz="1700" dirty="0"/>
          </a:p>
        </p:txBody>
      </p:sp>
    </p:spTree>
    <p:extLst>
      <p:ext uri="{BB962C8B-B14F-4D97-AF65-F5344CB8AC3E}">
        <p14:creationId xmlns:p14="http://schemas.microsoft.com/office/powerpoint/2010/main" val="28435658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Individuazione del percorso critico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42</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6" t="2394" r="921" b="6221"/>
          <a:stretch/>
        </p:blipFill>
        <p:spPr bwMode="auto">
          <a:xfrm>
            <a:off x="611560" y="2564905"/>
            <a:ext cx="7931924"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11560" y="2564905"/>
            <a:ext cx="7931924" cy="3240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contenuto 2"/>
          <p:cNvSpPr txBox="1">
            <a:spLocks/>
          </p:cNvSpPr>
          <p:nvPr/>
        </p:nvSpPr>
        <p:spPr>
          <a:xfrm>
            <a:off x="611560" y="1340768"/>
            <a:ext cx="7056784"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altLang="it-IT" sz="2000" dirty="0" smtClean="0"/>
              <a:t>Calcoliamo i tempi al più presto e al più tardi per ciascuna attività del progetto di sviluppo di un nuovo prodotto;</a:t>
            </a:r>
          </a:p>
          <a:p>
            <a:pPr algn="just">
              <a:buClr>
                <a:srgbClr val="27781A"/>
              </a:buClr>
              <a:buFont typeface="Wingdings" pitchFamily="2" charset="2"/>
              <a:buChar char="§"/>
            </a:pPr>
            <a:r>
              <a:rPr lang="it-IT" altLang="it-IT" sz="2000" dirty="0" smtClean="0"/>
              <a:t>Determiniamo il percorso critico.</a:t>
            </a:r>
            <a:endParaRPr lang="it-IT" altLang="it-IT" sz="2000" dirty="0"/>
          </a:p>
        </p:txBody>
      </p:sp>
    </p:spTree>
    <p:extLst>
      <p:ext uri="{BB962C8B-B14F-4D97-AF65-F5344CB8AC3E}">
        <p14:creationId xmlns:p14="http://schemas.microsoft.com/office/powerpoint/2010/main" val="3464595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Percorso critico</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43</a:t>
            </a:fld>
            <a:endParaRPr lang="it-IT"/>
          </a:p>
        </p:txBody>
      </p:sp>
      <p:sp>
        <p:nvSpPr>
          <p:cNvPr id="33" name="Segnaposto contenuto 2"/>
          <p:cNvSpPr txBox="1">
            <a:spLocks/>
          </p:cNvSpPr>
          <p:nvPr/>
        </p:nvSpPr>
        <p:spPr>
          <a:xfrm>
            <a:off x="827584" y="1700808"/>
            <a:ext cx="72091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2" name="Rettangolo 1"/>
          <p:cNvSpPr/>
          <p:nvPr/>
        </p:nvSpPr>
        <p:spPr>
          <a:xfrm>
            <a:off x="827584" y="1660733"/>
            <a:ext cx="7209184" cy="3724096"/>
          </a:xfrm>
          <a:prstGeom prst="rect">
            <a:avLst/>
          </a:prstGeom>
        </p:spPr>
        <p:txBody>
          <a:bodyPr wrap="square">
            <a:spAutoFit/>
          </a:bodyPr>
          <a:lstStyle/>
          <a:p>
            <a:pPr algn="just">
              <a:spcBef>
                <a:spcPct val="20000"/>
              </a:spcBef>
              <a:buClr>
                <a:srgbClr val="27781A"/>
              </a:buClr>
            </a:pPr>
            <a:r>
              <a:rPr lang="it-IT" sz="2000" dirty="0"/>
              <a:t>È possibile individuare il percorso critico del progetto</a:t>
            </a:r>
            <a:r>
              <a:rPr lang="it-IT" sz="2000" dirty="0" smtClean="0"/>
              <a:t>, come </a:t>
            </a:r>
            <a:r>
              <a:rPr lang="it-IT" sz="2000" dirty="0"/>
              <a:t>la sequenza di attività, dall’inizio alla fine </a:t>
            </a:r>
            <a:r>
              <a:rPr lang="it-IT" sz="2000" dirty="0" smtClean="0"/>
              <a:t>del reticolo</a:t>
            </a:r>
            <a:r>
              <a:rPr lang="it-IT" sz="2000" dirty="0"/>
              <a:t>, che presentano uno slittamento </a:t>
            </a:r>
            <a:r>
              <a:rPr lang="it-IT" sz="2000" dirty="0" smtClean="0"/>
              <a:t>MINIMO:</a:t>
            </a:r>
          </a:p>
          <a:p>
            <a:pPr algn="just">
              <a:spcBef>
                <a:spcPct val="20000"/>
              </a:spcBef>
              <a:buClr>
                <a:srgbClr val="27781A"/>
              </a:buClr>
            </a:pPr>
            <a:endParaRPr lang="it-IT" sz="2000" dirty="0"/>
          </a:p>
          <a:p>
            <a:pPr marL="342900" indent="-342900" algn="just">
              <a:spcBef>
                <a:spcPct val="20000"/>
              </a:spcBef>
              <a:buClr>
                <a:srgbClr val="27781A"/>
              </a:buClr>
              <a:buFont typeface="Wingdings" pitchFamily="2" charset="2"/>
              <a:buChar char="§"/>
            </a:pPr>
            <a:r>
              <a:rPr lang="it-IT" sz="2000" dirty="0" smtClean="0"/>
              <a:t>lo </a:t>
            </a:r>
            <a:r>
              <a:rPr lang="it-IT" sz="2000" dirty="0"/>
              <a:t>slittamento di un’attività del percorso critico comporta </a:t>
            </a:r>
            <a:r>
              <a:rPr lang="it-IT" sz="2000" dirty="0" smtClean="0"/>
              <a:t>lo slittamento </a:t>
            </a:r>
            <a:r>
              <a:rPr lang="it-IT" sz="2000" dirty="0"/>
              <a:t>della data di completamento dell’intero progetto;</a:t>
            </a:r>
          </a:p>
          <a:p>
            <a:pPr marL="342900" indent="-342900" algn="just">
              <a:spcBef>
                <a:spcPct val="20000"/>
              </a:spcBef>
              <a:buClr>
                <a:srgbClr val="27781A"/>
              </a:buClr>
              <a:buFont typeface="Wingdings" pitchFamily="2" charset="2"/>
              <a:buChar char="§"/>
            </a:pPr>
            <a:r>
              <a:rPr lang="it-IT" sz="2000" dirty="0" smtClean="0"/>
              <a:t>la </a:t>
            </a:r>
            <a:r>
              <a:rPr lang="it-IT" sz="2000" dirty="0"/>
              <a:t>riduzione della durata totale del progetto passa </a:t>
            </a:r>
            <a:r>
              <a:rPr lang="it-IT" sz="2000" dirty="0" smtClean="0"/>
              <a:t>attraverso la </a:t>
            </a:r>
            <a:r>
              <a:rPr lang="it-IT" sz="2000" dirty="0"/>
              <a:t>riduzione della durata delle attività del percorso critico;</a:t>
            </a:r>
          </a:p>
          <a:p>
            <a:pPr marL="342900" indent="-342900" algn="just">
              <a:spcBef>
                <a:spcPct val="20000"/>
              </a:spcBef>
              <a:buClr>
                <a:srgbClr val="27781A"/>
              </a:buClr>
              <a:buFont typeface="Wingdings" pitchFamily="2" charset="2"/>
              <a:buChar char="§"/>
            </a:pPr>
            <a:r>
              <a:rPr lang="it-IT" sz="2000" dirty="0" smtClean="0"/>
              <a:t>è possibile protrarre entro certi limiti </a:t>
            </a:r>
            <a:r>
              <a:rPr lang="it-IT" sz="2000" dirty="0"/>
              <a:t>la durata delle attività che </a:t>
            </a:r>
            <a:r>
              <a:rPr lang="it-IT" sz="2000" dirty="0" smtClean="0"/>
              <a:t>non costituiscono </a:t>
            </a:r>
            <a:r>
              <a:rPr lang="it-IT" sz="2000" dirty="0"/>
              <a:t>il percorso critico senza avere effetti </a:t>
            </a:r>
            <a:r>
              <a:rPr lang="it-IT" sz="2000" dirty="0" smtClean="0"/>
              <a:t>negativi sulla </a:t>
            </a:r>
            <a:r>
              <a:rPr lang="it-IT" sz="2000" dirty="0"/>
              <a:t>durata totale del </a:t>
            </a:r>
            <a:r>
              <a:rPr lang="it-IT" sz="2000" dirty="0" smtClean="0"/>
              <a:t>progetto.</a:t>
            </a:r>
            <a:endParaRPr lang="it-IT" sz="2000" dirty="0"/>
          </a:p>
        </p:txBody>
      </p:sp>
    </p:spTree>
    <p:extLst>
      <p:ext uri="{BB962C8B-B14F-4D97-AF65-F5344CB8AC3E}">
        <p14:creationId xmlns:p14="http://schemas.microsoft.com/office/powerpoint/2010/main" val="2423258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Conclusioni</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44</a:t>
            </a:fld>
            <a:endParaRPr lang="it-IT"/>
          </a:p>
        </p:txBody>
      </p:sp>
      <p:sp>
        <p:nvSpPr>
          <p:cNvPr id="33" name="Segnaposto contenuto 2"/>
          <p:cNvSpPr txBox="1">
            <a:spLocks/>
          </p:cNvSpPr>
          <p:nvPr/>
        </p:nvSpPr>
        <p:spPr>
          <a:xfrm>
            <a:off x="827584" y="1700808"/>
            <a:ext cx="72091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2" name="Rettangolo 1"/>
          <p:cNvSpPr/>
          <p:nvPr/>
        </p:nvSpPr>
        <p:spPr>
          <a:xfrm>
            <a:off x="827584" y="1660733"/>
            <a:ext cx="7209184" cy="4647426"/>
          </a:xfrm>
          <a:prstGeom prst="rect">
            <a:avLst/>
          </a:prstGeom>
        </p:spPr>
        <p:txBody>
          <a:bodyPr wrap="square">
            <a:spAutoFit/>
          </a:bodyPr>
          <a:lstStyle/>
          <a:p>
            <a:pPr algn="just">
              <a:spcBef>
                <a:spcPct val="20000"/>
              </a:spcBef>
              <a:buClr>
                <a:srgbClr val="27781A"/>
              </a:buClr>
            </a:pPr>
            <a:r>
              <a:rPr lang="it-IT" sz="2000" dirty="0" smtClean="0"/>
              <a:t>Grazie al reticolo di progetto abbiamo introdotto ulteriori caratteristiche di un grafo, come ad esempio un valore associato a ciascun arco, che in questo caso rappresenta la durata dell’attività.</a:t>
            </a:r>
          </a:p>
          <a:p>
            <a:pPr algn="just">
              <a:spcBef>
                <a:spcPct val="20000"/>
              </a:spcBef>
              <a:buClr>
                <a:srgbClr val="27781A"/>
              </a:buClr>
            </a:pPr>
            <a:endParaRPr lang="it-IT" sz="2000" dirty="0" smtClean="0"/>
          </a:p>
          <a:p>
            <a:pPr marL="342900" indent="-342900" algn="just">
              <a:spcBef>
                <a:spcPct val="20000"/>
              </a:spcBef>
              <a:buClr>
                <a:srgbClr val="27781A"/>
              </a:buClr>
              <a:buFont typeface="Wingdings" pitchFamily="2" charset="2"/>
              <a:buChar char="§"/>
            </a:pPr>
            <a:r>
              <a:rPr lang="it-IT" sz="2000" dirty="0" smtClean="0"/>
              <a:t>Se pensiamo ad un grafo stradale e ad una ricerca fatta attraverso da </a:t>
            </a:r>
            <a:r>
              <a:rPr lang="it-IT" sz="2000" dirty="0" err="1" smtClean="0"/>
              <a:t>Gmap</a:t>
            </a:r>
            <a:r>
              <a:rPr lang="it-IT" sz="2000" dirty="0" smtClean="0"/>
              <a:t> per trovare il percorso più breve o più veloce tra due punti di Roma, quali valori possiamo immaginare che siano associati agli archi del grafo?</a:t>
            </a:r>
          </a:p>
          <a:p>
            <a:pPr marL="342900" indent="-342900" algn="just">
              <a:spcBef>
                <a:spcPct val="20000"/>
              </a:spcBef>
              <a:buClr>
                <a:srgbClr val="27781A"/>
              </a:buClr>
              <a:buFont typeface="Wingdings" pitchFamily="2" charset="2"/>
              <a:buChar char="§"/>
            </a:pPr>
            <a:r>
              <a:rPr lang="it-IT" sz="2000" dirty="0" smtClean="0"/>
              <a:t>Nel caso di </a:t>
            </a:r>
            <a:r>
              <a:rPr lang="it-IT" sz="2000" dirty="0" err="1" smtClean="0"/>
              <a:t>Gmap</a:t>
            </a:r>
            <a:r>
              <a:rPr lang="it-IT" sz="2000" dirty="0" smtClean="0"/>
              <a:t>, così come nel reticolo di progetto il problema che ci stiamo ponendo è un problema di MINIMO:</a:t>
            </a:r>
            <a:r>
              <a:rPr lang="it-IT" sz="2000" dirty="0"/>
              <a:t> </a:t>
            </a:r>
            <a:r>
              <a:rPr lang="it-IT" sz="2000" dirty="0" smtClean="0"/>
              <a:t>minima distanza, minimo tempo di percorrenza, minima durata di un progetto.</a:t>
            </a:r>
          </a:p>
          <a:p>
            <a:pPr marL="342900" indent="-342900" algn="just">
              <a:spcBef>
                <a:spcPct val="20000"/>
              </a:spcBef>
              <a:buClr>
                <a:srgbClr val="27781A"/>
              </a:buClr>
              <a:buFont typeface="Wingdings" pitchFamily="2" charset="2"/>
              <a:buChar char="§"/>
            </a:pPr>
            <a:r>
              <a:rPr lang="it-IT" sz="2000" dirty="0" smtClean="0"/>
              <a:t>Tornando infine ai ponti di </a:t>
            </a:r>
            <a:r>
              <a:rPr lang="it-IT" sz="2000" dirty="0" err="1" smtClean="0"/>
              <a:t>Königsberg</a:t>
            </a:r>
            <a:r>
              <a:rPr lang="it-IT" sz="2000" dirty="0" smtClean="0"/>
              <a:t>, di che tipo di problema si tratta?</a:t>
            </a:r>
          </a:p>
        </p:txBody>
      </p:sp>
    </p:spTree>
    <p:extLst>
      <p:ext uri="{BB962C8B-B14F-4D97-AF65-F5344CB8AC3E}">
        <p14:creationId xmlns:p14="http://schemas.microsoft.com/office/powerpoint/2010/main" val="1214371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Autofit/>
          </a:bodyPr>
          <a:lstStyle/>
          <a:p>
            <a:r>
              <a:rPr lang="it-IT" sz="3600" dirty="0" smtClean="0">
                <a:solidFill>
                  <a:srgbClr val="008000"/>
                </a:solidFill>
              </a:rPr>
              <a:t>Riferimenti</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45</a:t>
            </a:fld>
            <a:endParaRPr lang="it-IT"/>
          </a:p>
        </p:txBody>
      </p:sp>
      <p:sp>
        <p:nvSpPr>
          <p:cNvPr id="33" name="Segnaposto contenuto 2"/>
          <p:cNvSpPr txBox="1">
            <a:spLocks/>
          </p:cNvSpPr>
          <p:nvPr/>
        </p:nvSpPr>
        <p:spPr>
          <a:xfrm>
            <a:off x="827584" y="1700808"/>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8" name="Segnaposto contenuto 2"/>
          <p:cNvSpPr txBox="1">
            <a:spLocks/>
          </p:cNvSpPr>
          <p:nvPr/>
        </p:nvSpPr>
        <p:spPr>
          <a:xfrm>
            <a:off x="979984" y="1628800"/>
            <a:ext cx="70567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altLang="it-IT" sz="2000" dirty="0"/>
          </a:p>
        </p:txBody>
      </p:sp>
      <p:sp>
        <p:nvSpPr>
          <p:cNvPr id="13" name="Segnaposto contenuto 2"/>
          <p:cNvSpPr txBox="1">
            <a:spLocks/>
          </p:cNvSpPr>
          <p:nvPr/>
        </p:nvSpPr>
        <p:spPr>
          <a:xfrm>
            <a:off x="611560" y="1340768"/>
            <a:ext cx="7056784"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2000" i="1" dirty="0" smtClean="0"/>
              <a:t>PMBOK </a:t>
            </a:r>
            <a:r>
              <a:rPr lang="it-IT" sz="2000" i="1" dirty="0"/>
              <a:t>(Project Management Body of Knowledge), 5° </a:t>
            </a:r>
            <a:r>
              <a:rPr lang="it-IT" sz="2000" i="1" dirty="0" smtClean="0"/>
              <a:t>edizione </a:t>
            </a:r>
            <a:r>
              <a:rPr lang="it-IT" sz="2000" dirty="0" smtClean="0"/>
              <a:t>- </a:t>
            </a:r>
            <a:r>
              <a:rPr lang="it-IT" sz="2000" dirty="0"/>
              <a:t>PMI (Project Management </a:t>
            </a:r>
            <a:r>
              <a:rPr lang="it-IT" sz="2000" dirty="0" err="1"/>
              <a:t>Institute</a:t>
            </a:r>
            <a:r>
              <a:rPr lang="it-IT" sz="2000" dirty="0"/>
              <a:t>);</a:t>
            </a:r>
            <a:endParaRPr lang="it-IT" sz="2000" dirty="0" smtClean="0"/>
          </a:p>
          <a:p>
            <a:pPr algn="just">
              <a:buClr>
                <a:srgbClr val="27781A"/>
              </a:buClr>
              <a:buFont typeface="Wingdings" pitchFamily="2" charset="2"/>
              <a:buChar char="§"/>
            </a:pPr>
            <a:r>
              <a:rPr lang="it-IT" sz="2000" dirty="0" smtClean="0"/>
              <a:t>Harold </a:t>
            </a:r>
            <a:r>
              <a:rPr lang="it-IT" sz="2000" dirty="0" err="1" smtClean="0"/>
              <a:t>Kerzner</a:t>
            </a:r>
            <a:r>
              <a:rPr lang="it-IT" sz="2000" dirty="0"/>
              <a:t>;</a:t>
            </a:r>
            <a:r>
              <a:rPr lang="it-IT" sz="2000" dirty="0" smtClean="0"/>
              <a:t> </a:t>
            </a:r>
            <a:r>
              <a:rPr lang="it-IT" sz="2000" i="1" dirty="0" smtClean="0"/>
              <a:t>Project Management, 8° </a:t>
            </a:r>
            <a:r>
              <a:rPr lang="it-IT" sz="2000" i="1" dirty="0" err="1" smtClean="0"/>
              <a:t>edition</a:t>
            </a:r>
            <a:r>
              <a:rPr lang="it-IT" sz="2000" i="1" dirty="0"/>
              <a:t> </a:t>
            </a:r>
            <a:r>
              <a:rPr lang="it-IT" sz="2000" dirty="0" smtClean="0"/>
              <a:t>-</a:t>
            </a:r>
            <a:r>
              <a:rPr lang="it-IT" sz="2000" dirty="0" smtClean="0"/>
              <a:t> John </a:t>
            </a:r>
            <a:r>
              <a:rPr lang="it-IT" sz="2000" dirty="0" err="1" smtClean="0"/>
              <a:t>Wiley</a:t>
            </a:r>
            <a:r>
              <a:rPr lang="it-IT" sz="2000" dirty="0" smtClean="0"/>
              <a:t> &amp; </a:t>
            </a:r>
            <a:r>
              <a:rPr lang="it-IT" sz="2000" dirty="0" err="1" smtClean="0"/>
              <a:t>Sons</a:t>
            </a:r>
            <a:endParaRPr lang="it-IT" sz="2000" dirty="0" smtClean="0"/>
          </a:p>
          <a:p>
            <a:pPr algn="just">
              <a:buClr>
                <a:srgbClr val="27781A"/>
              </a:buClr>
              <a:buFont typeface="Wingdings" pitchFamily="2" charset="2"/>
              <a:buChar char="§"/>
            </a:pPr>
            <a:r>
              <a:rPr lang="it-IT" sz="2000" dirty="0" smtClean="0"/>
              <a:t>Carlo Notari - </a:t>
            </a:r>
            <a:r>
              <a:rPr lang="it-IT" sz="2000" i="1" dirty="0" smtClean="0"/>
              <a:t>Project Management Top </a:t>
            </a:r>
            <a:r>
              <a:rPr lang="it-IT" sz="2000" i="1" dirty="0" err="1" smtClean="0"/>
              <a:t>Tips</a:t>
            </a:r>
            <a:r>
              <a:rPr lang="it-IT" sz="2000" dirty="0" smtClean="0"/>
              <a:t>, 1° edizione</a:t>
            </a:r>
            <a:r>
              <a:rPr lang="it-IT" sz="2000" dirty="0" smtClean="0"/>
              <a:t> </a:t>
            </a:r>
            <a:endParaRPr lang="it-IT" sz="2000" dirty="0" smtClean="0"/>
          </a:p>
          <a:p>
            <a:pPr algn="just">
              <a:buClr>
                <a:srgbClr val="27781A"/>
              </a:buClr>
              <a:buFont typeface="Wingdings" pitchFamily="2" charset="2"/>
              <a:buChar char="§"/>
            </a:pPr>
            <a:r>
              <a:rPr lang="it-IT" sz="2000" dirty="0" err="1" smtClean="0"/>
              <a:t>Desmatron</a:t>
            </a:r>
            <a:r>
              <a:rPr lang="it-IT" sz="2000" dirty="0"/>
              <a:t>, </a:t>
            </a:r>
            <a:r>
              <a:rPr lang="it-IT" sz="2000" i="1" dirty="0"/>
              <a:t>Teoria dei </a:t>
            </a:r>
            <a:r>
              <a:rPr lang="it-IT" sz="2000" i="1" dirty="0" smtClean="0"/>
              <a:t>grafi</a:t>
            </a:r>
          </a:p>
          <a:p>
            <a:pPr algn="just">
              <a:buClr>
                <a:srgbClr val="27781A"/>
              </a:buClr>
              <a:buFont typeface="Wingdings" pitchFamily="2" charset="2"/>
              <a:buChar char="§"/>
            </a:pPr>
            <a:r>
              <a:rPr lang="it-IT" sz="2000" dirty="0"/>
              <a:t>Sito del </a:t>
            </a:r>
            <a:r>
              <a:rPr lang="it-IT" sz="2000" dirty="0" err="1"/>
              <a:t>Cfr</a:t>
            </a:r>
            <a:r>
              <a:rPr lang="it-IT" sz="2000" dirty="0"/>
              <a:t> di Tor Vergata, Progetto Lauree scientifiche - </a:t>
            </a:r>
            <a:r>
              <a:rPr lang="it-IT" sz="2000" i="1" dirty="0"/>
              <a:t>Modulo Grafi e </a:t>
            </a:r>
            <a:r>
              <a:rPr lang="it-IT" sz="2000" i="1" dirty="0" smtClean="0"/>
              <a:t>reti</a:t>
            </a:r>
            <a:endParaRPr lang="it-IT" sz="2000" dirty="0"/>
          </a:p>
          <a:p>
            <a:pPr algn="just">
              <a:buClr>
                <a:srgbClr val="27781A"/>
              </a:buClr>
              <a:buFont typeface="Wingdings" pitchFamily="2" charset="2"/>
              <a:buChar char="§"/>
            </a:pPr>
            <a:r>
              <a:rPr lang="it-IT" altLang="it-IT" sz="2000" dirty="0" smtClean="0"/>
              <a:t>Materiale didattico dell’ing. Elena Nenni e del prof. Lando per l’esame di Operations e Project Management (V EMBA LUISS</a:t>
            </a:r>
            <a:r>
              <a:rPr lang="it-IT" altLang="it-IT" sz="2000" dirty="0" smtClean="0"/>
              <a:t>)</a:t>
            </a:r>
          </a:p>
          <a:p>
            <a:pPr algn="just">
              <a:buClr>
                <a:srgbClr val="27781A"/>
              </a:buClr>
              <a:buFont typeface="Wingdings" pitchFamily="2" charset="2"/>
              <a:buChar char="§"/>
            </a:pPr>
            <a:r>
              <a:rPr lang="it-IT" sz="2000" dirty="0"/>
              <a:t>Roberto </a:t>
            </a:r>
            <a:r>
              <a:rPr lang="it-IT" sz="2000" dirty="0" smtClean="0"/>
              <a:t>Chiappi - </a:t>
            </a:r>
            <a:r>
              <a:rPr lang="it-IT" sz="2000" i="1" dirty="0"/>
              <a:t>Filosofia e Matematica per il Project Management ed il </a:t>
            </a:r>
            <a:r>
              <a:rPr lang="it-IT" sz="2000" i="1" dirty="0" err="1"/>
              <a:t>Problem</a:t>
            </a:r>
            <a:r>
              <a:rPr lang="it-IT" sz="2000" i="1" dirty="0"/>
              <a:t> </a:t>
            </a:r>
            <a:r>
              <a:rPr lang="it-IT" sz="2000" i="1" dirty="0" err="1" smtClean="0"/>
              <a:t>Solving</a:t>
            </a:r>
            <a:endParaRPr lang="it-IT" altLang="it-IT" sz="2000" dirty="0" smtClean="0"/>
          </a:p>
          <a:p>
            <a:pPr algn="just">
              <a:buClr>
                <a:srgbClr val="27781A"/>
              </a:buClr>
              <a:buFont typeface="Wingdings" pitchFamily="2" charset="2"/>
              <a:buChar char="§"/>
            </a:pPr>
            <a:r>
              <a:rPr lang="it-IT" altLang="it-IT" sz="2000" dirty="0" smtClean="0"/>
              <a:t>…</a:t>
            </a:r>
            <a:endParaRPr lang="it-IT" altLang="it-IT" sz="2000" dirty="0"/>
          </a:p>
        </p:txBody>
      </p:sp>
    </p:spTree>
    <p:extLst>
      <p:ext uri="{BB962C8B-B14F-4D97-AF65-F5344CB8AC3E}">
        <p14:creationId xmlns:p14="http://schemas.microsoft.com/office/powerpoint/2010/main" val="3749835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Cicli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5</a:t>
            </a:fld>
            <a:endParaRPr lang="it-IT"/>
          </a:p>
        </p:txBody>
      </p:sp>
      <p:sp>
        <p:nvSpPr>
          <p:cNvPr id="39" name="Segnaposto contenuto 2"/>
          <p:cNvSpPr txBox="1">
            <a:spLocks/>
          </p:cNvSpPr>
          <p:nvPr/>
        </p:nvSpPr>
        <p:spPr>
          <a:xfrm>
            <a:off x="827584" y="4365104"/>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3" name="CasellaDiTesto 42"/>
          <p:cNvSpPr txBox="1"/>
          <p:nvPr/>
        </p:nvSpPr>
        <p:spPr>
          <a:xfrm>
            <a:off x="1675057" y="3434150"/>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3218707" y="3429000"/>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3257003" y="4984292"/>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4855083" y="3429000"/>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3435309" y="3834060"/>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5010529" y="3855682"/>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4958329" y="380348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019485" y="4923136"/>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683568" y="1484784"/>
            <a:ext cx="7128792" cy="936104"/>
            <a:chOff x="926236" y="4923166"/>
            <a:chExt cx="4729669" cy="1314146"/>
          </a:xfrm>
        </p:grpSpPr>
        <p:sp>
          <p:nvSpPr>
            <p:cNvPr id="22" name="Segnaposto contenuto 2"/>
            <p:cNvSpPr txBox="1">
              <a:spLocks/>
            </p:cNvSpPr>
            <p:nvPr/>
          </p:nvSpPr>
          <p:spPr>
            <a:xfrm>
              <a:off x="1185729" y="5085184"/>
              <a:ext cx="4248472"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smtClean="0"/>
                <a:t>Un grafo ha un </a:t>
              </a:r>
              <a:r>
                <a:rPr lang="it-IT" sz="1800" b="1" dirty="0" smtClean="0">
                  <a:solidFill>
                    <a:srgbClr val="002060"/>
                  </a:solidFill>
                </a:rPr>
                <a:t>ciclo</a:t>
              </a:r>
              <a:r>
                <a:rPr lang="it-IT" sz="1800" dirty="0" smtClean="0"/>
                <a:t> se partendo da un nodo vi si ritorna attraverso un percorso chiuso.</a:t>
              </a:r>
              <a:endParaRPr lang="it-IT" sz="1800" dirty="0"/>
            </a:p>
          </p:txBody>
        </p:sp>
        <p:sp>
          <p:nvSpPr>
            <p:cNvPr id="23" name="Rettangolo 22"/>
            <p:cNvSpPr/>
            <p:nvPr/>
          </p:nvSpPr>
          <p:spPr>
            <a:xfrm>
              <a:off x="926236" y="4923166"/>
              <a:ext cx="4729669" cy="131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Ovale 25"/>
          <p:cNvSpPr/>
          <p:nvPr/>
        </p:nvSpPr>
        <p:spPr>
          <a:xfrm>
            <a:off x="6480212" y="380348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830503" y="380348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4872995" y="4996294"/>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6437409" y="3434150"/>
            <a:ext cx="310891" cy="369332"/>
          </a:xfrm>
          <a:prstGeom prst="rect">
            <a:avLst/>
          </a:prstGeom>
          <a:noFill/>
        </p:spPr>
        <p:txBody>
          <a:bodyPr wrap="square" rtlCol="0">
            <a:spAutoFit/>
          </a:bodyPr>
          <a:lstStyle/>
          <a:p>
            <a:r>
              <a:rPr lang="it-IT" dirty="0" smtClean="0"/>
              <a:t>F</a:t>
            </a:r>
          </a:p>
        </p:txBody>
      </p:sp>
      <p:sp>
        <p:nvSpPr>
          <p:cNvPr id="33" name="Segnaposto contenuto 2"/>
          <p:cNvSpPr txBox="1">
            <a:spLocks/>
          </p:cNvSpPr>
          <p:nvPr/>
        </p:nvSpPr>
        <p:spPr>
          <a:xfrm>
            <a:off x="755576" y="2733411"/>
            <a:ext cx="7056784" cy="479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Ad esempio, il grafo rappresentato di seguito ha un ciclo?</a:t>
            </a:r>
          </a:p>
        </p:txBody>
      </p:sp>
      <p:cxnSp>
        <p:nvCxnSpPr>
          <p:cNvPr id="35" name="Connettore 1 34"/>
          <p:cNvCxnSpPr/>
          <p:nvPr/>
        </p:nvCxnSpPr>
        <p:spPr>
          <a:xfrm>
            <a:off x="1881711" y="3836634"/>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Connettore 1 4"/>
          <p:cNvCxnSpPr>
            <a:stCxn id="53" idx="6"/>
            <a:endCxn id="26" idx="2"/>
          </p:cNvCxnSpPr>
          <p:nvPr/>
        </p:nvCxnSpPr>
        <p:spPr>
          <a:xfrm>
            <a:off x="5019485" y="3834060"/>
            <a:ext cx="14607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ttore 1 39"/>
          <p:cNvCxnSpPr>
            <a:stCxn id="55" idx="5"/>
            <a:endCxn id="56" idx="5"/>
          </p:cNvCxnSpPr>
          <p:nvPr/>
        </p:nvCxnSpPr>
        <p:spPr>
          <a:xfrm flipH="1">
            <a:off x="3419144" y="3855682"/>
            <a:ext cx="7209" cy="108394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flipH="1">
            <a:off x="3412449" y="4900599"/>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374153" y="380348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Segnaposto contenuto 2"/>
          <p:cNvSpPr txBox="1">
            <a:spLocks/>
          </p:cNvSpPr>
          <p:nvPr/>
        </p:nvSpPr>
        <p:spPr>
          <a:xfrm>
            <a:off x="827584" y="5397707"/>
            <a:ext cx="7056784" cy="4795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A partire dal grafo rappresentato proviamo a disegnarne un altro che  ha uno o più cicli.</a:t>
            </a:r>
          </a:p>
        </p:txBody>
      </p:sp>
    </p:spTree>
    <p:extLst>
      <p:ext uri="{BB962C8B-B14F-4D97-AF65-F5344CB8AC3E}">
        <p14:creationId xmlns:p14="http://schemas.microsoft.com/office/powerpoint/2010/main" val="149034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Alberi</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6</a:t>
            </a:fld>
            <a:endParaRPr lang="it-IT"/>
          </a:p>
        </p:txBody>
      </p:sp>
      <p:sp>
        <p:nvSpPr>
          <p:cNvPr id="33" name="Segnaposto contenuto 2"/>
          <p:cNvSpPr txBox="1">
            <a:spLocks/>
          </p:cNvSpPr>
          <p:nvPr/>
        </p:nvSpPr>
        <p:spPr>
          <a:xfrm>
            <a:off x="580672" y="1918932"/>
            <a:ext cx="4495384" cy="24461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Torniamo al primo esempio di grafo che abbiamo visto. Ci chiediamo se in questo grafo sono presenti dei cicli.</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E in questo secondo grafo? </a:t>
            </a:r>
          </a:p>
          <a:p>
            <a:pPr algn="just">
              <a:buClr>
                <a:srgbClr val="27781A"/>
              </a:buClr>
              <a:buFont typeface="Wingdings" pitchFamily="2" charset="2"/>
              <a:buChar char="§"/>
            </a:pPr>
            <a:endParaRPr lang="it-IT" sz="1800" dirty="0" smtClean="0"/>
          </a:p>
        </p:txBody>
      </p:sp>
      <p:sp>
        <p:nvSpPr>
          <p:cNvPr id="30" name="CasellaDiTesto 29"/>
          <p:cNvSpPr txBox="1"/>
          <p:nvPr/>
        </p:nvSpPr>
        <p:spPr>
          <a:xfrm>
            <a:off x="5364088" y="1628800"/>
            <a:ext cx="310891" cy="369332"/>
          </a:xfrm>
          <a:prstGeom prst="rect">
            <a:avLst/>
          </a:prstGeom>
          <a:noFill/>
        </p:spPr>
        <p:txBody>
          <a:bodyPr wrap="square" rtlCol="0">
            <a:spAutoFit/>
          </a:bodyPr>
          <a:lstStyle/>
          <a:p>
            <a:r>
              <a:rPr lang="it-IT" dirty="0" smtClean="0"/>
              <a:t>A</a:t>
            </a:r>
          </a:p>
        </p:txBody>
      </p:sp>
      <p:sp>
        <p:nvSpPr>
          <p:cNvPr id="32" name="CasellaDiTesto 31"/>
          <p:cNvSpPr txBox="1"/>
          <p:nvPr/>
        </p:nvSpPr>
        <p:spPr>
          <a:xfrm>
            <a:off x="7172007" y="1628800"/>
            <a:ext cx="310891" cy="369332"/>
          </a:xfrm>
          <a:prstGeom prst="rect">
            <a:avLst/>
          </a:prstGeom>
          <a:noFill/>
        </p:spPr>
        <p:txBody>
          <a:bodyPr wrap="square" rtlCol="0">
            <a:spAutoFit/>
          </a:bodyPr>
          <a:lstStyle/>
          <a:p>
            <a:r>
              <a:rPr lang="it-IT" dirty="0" smtClean="0"/>
              <a:t>B</a:t>
            </a:r>
          </a:p>
        </p:txBody>
      </p:sp>
      <p:sp>
        <p:nvSpPr>
          <p:cNvPr id="36" name="CasellaDiTesto 35"/>
          <p:cNvSpPr txBox="1"/>
          <p:nvPr/>
        </p:nvSpPr>
        <p:spPr>
          <a:xfrm>
            <a:off x="5538682" y="3251195"/>
            <a:ext cx="310891" cy="369332"/>
          </a:xfrm>
          <a:prstGeom prst="rect">
            <a:avLst/>
          </a:prstGeom>
          <a:noFill/>
        </p:spPr>
        <p:txBody>
          <a:bodyPr wrap="square" rtlCol="0">
            <a:spAutoFit/>
          </a:bodyPr>
          <a:lstStyle/>
          <a:p>
            <a:r>
              <a:rPr lang="it-IT" dirty="0" smtClean="0"/>
              <a:t>D</a:t>
            </a:r>
          </a:p>
        </p:txBody>
      </p:sp>
      <p:sp>
        <p:nvSpPr>
          <p:cNvPr id="37" name="CasellaDiTesto 36"/>
          <p:cNvSpPr txBox="1"/>
          <p:nvPr/>
        </p:nvSpPr>
        <p:spPr>
          <a:xfrm>
            <a:off x="7248858" y="3379985"/>
            <a:ext cx="310891" cy="369332"/>
          </a:xfrm>
          <a:prstGeom prst="rect">
            <a:avLst/>
          </a:prstGeom>
          <a:noFill/>
        </p:spPr>
        <p:txBody>
          <a:bodyPr wrap="square" rtlCol="0">
            <a:spAutoFit/>
          </a:bodyPr>
          <a:lstStyle/>
          <a:p>
            <a:r>
              <a:rPr lang="it-IT" dirty="0" smtClean="0"/>
              <a:t>C</a:t>
            </a:r>
          </a:p>
        </p:txBody>
      </p:sp>
      <p:cxnSp>
        <p:nvCxnSpPr>
          <p:cNvPr id="38" name="Connettore 1 37"/>
          <p:cNvCxnSpPr>
            <a:stCxn id="57" idx="6"/>
            <a:endCxn id="51" idx="2"/>
          </p:cNvCxnSpPr>
          <p:nvPr/>
        </p:nvCxnSpPr>
        <p:spPr>
          <a:xfrm>
            <a:off x="5633549" y="2124926"/>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Connettore 1 40"/>
          <p:cNvCxnSpPr>
            <a:stCxn id="51" idx="5"/>
            <a:endCxn id="52" idx="1"/>
          </p:cNvCxnSpPr>
          <p:nvPr/>
        </p:nvCxnSpPr>
        <p:spPr>
          <a:xfrm>
            <a:off x="7208769" y="2146548"/>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Connettore 1 41"/>
          <p:cNvCxnSpPr>
            <a:stCxn id="51" idx="5"/>
          </p:cNvCxnSpPr>
          <p:nvPr/>
        </p:nvCxnSpPr>
        <p:spPr>
          <a:xfrm flipH="1">
            <a:off x="5921581" y="2146548"/>
            <a:ext cx="1287188" cy="9606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Ovale 50"/>
          <p:cNvSpPr/>
          <p:nvPr/>
        </p:nvSpPr>
        <p:spPr>
          <a:xfrm>
            <a:off x="7156569" y="2094348"/>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Ovale 51"/>
          <p:cNvSpPr/>
          <p:nvPr/>
        </p:nvSpPr>
        <p:spPr>
          <a:xfrm>
            <a:off x="7217725" y="3214002"/>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p:cNvSpPr/>
          <p:nvPr/>
        </p:nvSpPr>
        <p:spPr>
          <a:xfrm>
            <a:off x="5572393" y="2094348"/>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Ovale 57"/>
          <p:cNvSpPr/>
          <p:nvPr/>
        </p:nvSpPr>
        <p:spPr>
          <a:xfrm>
            <a:off x="5860425" y="308273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9" name="Gruppo 58"/>
          <p:cNvGrpSpPr/>
          <p:nvPr/>
        </p:nvGrpSpPr>
        <p:grpSpPr>
          <a:xfrm>
            <a:off x="755576" y="5589240"/>
            <a:ext cx="7110776" cy="576064"/>
            <a:chOff x="926236" y="4923163"/>
            <a:chExt cx="4729669" cy="1314147"/>
          </a:xfrm>
        </p:grpSpPr>
        <p:sp>
          <p:nvSpPr>
            <p:cNvPr id="60" name="Segnaposto contenuto 2"/>
            <p:cNvSpPr txBox="1">
              <a:spLocks/>
            </p:cNvSpPr>
            <p:nvPr/>
          </p:nvSpPr>
          <p:spPr>
            <a:xfrm>
              <a:off x="1185729" y="5085182"/>
              <a:ext cx="4248472" cy="1008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smtClean="0"/>
                <a:t>Se un grafo non ha </a:t>
              </a:r>
              <a:r>
                <a:rPr lang="it-IT" sz="1800" dirty="0"/>
                <a:t>cicli ed </a:t>
              </a:r>
              <a:r>
                <a:rPr lang="it-IT" sz="1800" dirty="0" smtClean="0"/>
                <a:t>è connesso si chiama </a:t>
              </a:r>
              <a:r>
                <a:rPr lang="it-IT" sz="1800" b="1" dirty="0" smtClean="0">
                  <a:solidFill>
                    <a:srgbClr val="002060"/>
                  </a:solidFill>
                </a:rPr>
                <a:t>albero</a:t>
              </a:r>
              <a:r>
                <a:rPr lang="it-IT" sz="1800" dirty="0" smtClean="0"/>
                <a:t>.</a:t>
              </a:r>
              <a:endParaRPr lang="it-IT" sz="1800" dirty="0"/>
            </a:p>
          </p:txBody>
        </p:sp>
        <p:sp>
          <p:nvSpPr>
            <p:cNvPr id="61" name="Rettangolo 60"/>
            <p:cNvSpPr/>
            <p:nvPr/>
          </p:nvSpPr>
          <p:spPr>
            <a:xfrm>
              <a:off x="926236" y="4923163"/>
              <a:ext cx="4729669" cy="1314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0" name="Connettore 1 79"/>
          <p:cNvCxnSpPr>
            <a:stCxn id="81" idx="5"/>
            <a:endCxn id="82" idx="1"/>
          </p:cNvCxnSpPr>
          <p:nvPr/>
        </p:nvCxnSpPr>
        <p:spPr>
          <a:xfrm>
            <a:off x="4351498" y="4012620"/>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1" name="Ovale 80"/>
          <p:cNvSpPr/>
          <p:nvPr/>
        </p:nvSpPr>
        <p:spPr>
          <a:xfrm>
            <a:off x="4299298" y="396042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2" name="Ovale 81"/>
          <p:cNvSpPr/>
          <p:nvPr/>
        </p:nvSpPr>
        <p:spPr>
          <a:xfrm>
            <a:off x="4360454" y="508007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3" name="Connettore 1 82"/>
          <p:cNvCxnSpPr>
            <a:stCxn id="82" idx="5"/>
          </p:cNvCxnSpPr>
          <p:nvPr/>
        </p:nvCxnSpPr>
        <p:spPr>
          <a:xfrm flipV="1">
            <a:off x="4412654" y="4233789"/>
            <a:ext cx="393238" cy="8984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Connettore 1 83"/>
          <p:cNvCxnSpPr>
            <a:stCxn id="81" idx="5"/>
          </p:cNvCxnSpPr>
          <p:nvPr/>
        </p:nvCxnSpPr>
        <p:spPr>
          <a:xfrm>
            <a:off x="4351498" y="4012620"/>
            <a:ext cx="486723" cy="2211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5" name="Ovale 84"/>
          <p:cNvSpPr/>
          <p:nvPr/>
        </p:nvSpPr>
        <p:spPr>
          <a:xfrm>
            <a:off x="4772361" y="418807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6" name="CasellaDiTesto 85"/>
          <p:cNvSpPr txBox="1"/>
          <p:nvPr/>
        </p:nvSpPr>
        <p:spPr>
          <a:xfrm>
            <a:off x="4283968" y="3586369"/>
            <a:ext cx="310891" cy="369332"/>
          </a:xfrm>
          <a:prstGeom prst="rect">
            <a:avLst/>
          </a:prstGeom>
          <a:noFill/>
        </p:spPr>
        <p:txBody>
          <a:bodyPr wrap="square" rtlCol="0">
            <a:spAutoFit/>
          </a:bodyPr>
          <a:lstStyle/>
          <a:p>
            <a:r>
              <a:rPr lang="it-IT" dirty="0" smtClean="0"/>
              <a:t>E</a:t>
            </a:r>
          </a:p>
        </p:txBody>
      </p:sp>
      <p:sp>
        <p:nvSpPr>
          <p:cNvPr id="87" name="CasellaDiTesto 86"/>
          <p:cNvSpPr txBox="1"/>
          <p:nvPr/>
        </p:nvSpPr>
        <p:spPr>
          <a:xfrm>
            <a:off x="4847989" y="4313699"/>
            <a:ext cx="310891" cy="369332"/>
          </a:xfrm>
          <a:prstGeom prst="rect">
            <a:avLst/>
          </a:prstGeom>
          <a:noFill/>
        </p:spPr>
        <p:txBody>
          <a:bodyPr wrap="square" rtlCol="0">
            <a:spAutoFit/>
          </a:bodyPr>
          <a:lstStyle/>
          <a:p>
            <a:r>
              <a:rPr lang="it-IT" dirty="0" smtClean="0"/>
              <a:t>F</a:t>
            </a:r>
          </a:p>
        </p:txBody>
      </p:sp>
      <p:sp>
        <p:nvSpPr>
          <p:cNvPr id="88" name="CasellaDiTesto 87"/>
          <p:cNvSpPr txBox="1"/>
          <p:nvPr/>
        </p:nvSpPr>
        <p:spPr>
          <a:xfrm>
            <a:off x="4439413" y="5147900"/>
            <a:ext cx="310891" cy="369332"/>
          </a:xfrm>
          <a:prstGeom prst="rect">
            <a:avLst/>
          </a:prstGeom>
          <a:noFill/>
        </p:spPr>
        <p:txBody>
          <a:bodyPr wrap="square" rtlCol="0">
            <a:spAutoFit/>
          </a:bodyPr>
          <a:lstStyle/>
          <a:p>
            <a:r>
              <a:rPr lang="it-IT" dirty="0" smtClean="0"/>
              <a:t>G</a:t>
            </a:r>
          </a:p>
        </p:txBody>
      </p:sp>
    </p:spTree>
    <p:extLst>
      <p:ext uri="{BB962C8B-B14F-4D97-AF65-F5344CB8AC3E}">
        <p14:creationId xmlns:p14="http://schemas.microsoft.com/office/powerpoint/2010/main" val="3520376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lstStyle/>
          <a:p>
            <a:r>
              <a:rPr lang="it-IT" dirty="0" smtClean="0">
                <a:solidFill>
                  <a:srgbClr val="008000"/>
                </a:solidFill>
              </a:rPr>
              <a:t>Percorsi (</a:t>
            </a:r>
            <a:r>
              <a:rPr lang="it-IT" dirty="0" err="1" smtClean="0">
                <a:solidFill>
                  <a:srgbClr val="008000"/>
                </a:solidFill>
              </a:rPr>
              <a:t>Path</a:t>
            </a:r>
            <a:r>
              <a:rPr lang="it-IT" dirty="0" smtClean="0">
                <a:solidFill>
                  <a:srgbClr val="008000"/>
                </a:solidFill>
              </a:rPr>
              <a:t>)</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7</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3" name="CasellaDiTesto 42"/>
          <p:cNvSpPr txBox="1"/>
          <p:nvPr/>
        </p:nvSpPr>
        <p:spPr>
          <a:xfrm>
            <a:off x="1675057" y="1700808"/>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3218707" y="1695658"/>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3257003" y="325095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4855083" y="1695658"/>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3435309" y="2100718"/>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5010529" y="2122340"/>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4958329"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019485" y="318979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p:cNvSpPr/>
          <p:nvPr/>
        </p:nvSpPr>
        <p:spPr>
          <a:xfrm>
            <a:off x="6480212"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83050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4872995" y="3262952"/>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6437409" y="1700808"/>
            <a:ext cx="310891" cy="369332"/>
          </a:xfrm>
          <a:prstGeom prst="rect">
            <a:avLst/>
          </a:prstGeom>
          <a:noFill/>
        </p:spPr>
        <p:txBody>
          <a:bodyPr wrap="square" rtlCol="0">
            <a:spAutoFit/>
          </a:bodyPr>
          <a:lstStyle/>
          <a:p>
            <a:r>
              <a:rPr lang="it-IT" dirty="0" smtClean="0"/>
              <a:t>F</a:t>
            </a:r>
          </a:p>
        </p:txBody>
      </p:sp>
      <p:sp>
        <p:nvSpPr>
          <p:cNvPr id="33" name="Segnaposto contenuto 2"/>
          <p:cNvSpPr txBox="1">
            <a:spLocks/>
          </p:cNvSpPr>
          <p:nvPr/>
        </p:nvSpPr>
        <p:spPr>
          <a:xfrm>
            <a:off x="827584" y="3789040"/>
            <a:ext cx="7056784"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Torniamo ad un altro esempio di grafo che abbiamo visto nella prima parte: avevamo valutato i possibili percorsi da A ad F. </a:t>
            </a:r>
          </a:p>
          <a:p>
            <a:pPr algn="just">
              <a:buClr>
                <a:srgbClr val="27781A"/>
              </a:buClr>
              <a:buFont typeface="Wingdings" pitchFamily="2" charset="2"/>
              <a:buChar char="§"/>
            </a:pPr>
            <a:r>
              <a:rPr lang="it-IT" sz="1800" dirty="0" smtClean="0"/>
              <a:t>Supponiamo ora che gli archi di questo grafo rappresentino delle strade, i nodi gli incroci e che dobbiamo percorrere questo percorso in auto.</a:t>
            </a:r>
          </a:p>
          <a:p>
            <a:pPr algn="just">
              <a:buClr>
                <a:srgbClr val="27781A"/>
              </a:buClr>
              <a:buFont typeface="Wingdings" pitchFamily="2" charset="2"/>
              <a:buChar char="§"/>
            </a:pPr>
            <a:r>
              <a:rPr lang="it-IT" sz="1800" dirty="0" smtClean="0"/>
              <a:t>Quali limitazioni potremmo dover considerare?</a:t>
            </a:r>
          </a:p>
        </p:txBody>
      </p:sp>
      <p:cxnSp>
        <p:nvCxnSpPr>
          <p:cNvPr id="35" name="Connettore 1 34"/>
          <p:cNvCxnSpPr/>
          <p:nvPr/>
        </p:nvCxnSpPr>
        <p:spPr>
          <a:xfrm>
            <a:off x="1881711" y="2103292"/>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Connettore 1 4"/>
          <p:cNvCxnSpPr>
            <a:stCxn id="53" idx="6"/>
            <a:endCxn id="26" idx="2"/>
          </p:cNvCxnSpPr>
          <p:nvPr/>
        </p:nvCxnSpPr>
        <p:spPr>
          <a:xfrm>
            <a:off x="5019485" y="2100718"/>
            <a:ext cx="14607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ttore 1 39"/>
          <p:cNvCxnSpPr>
            <a:stCxn id="55" idx="5"/>
            <a:endCxn id="56" idx="5"/>
          </p:cNvCxnSpPr>
          <p:nvPr/>
        </p:nvCxnSpPr>
        <p:spPr>
          <a:xfrm flipH="1">
            <a:off x="3419144" y="2122340"/>
            <a:ext cx="7209" cy="1083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ttore 1 30"/>
          <p:cNvCxnSpPr>
            <a:stCxn id="56" idx="4"/>
            <a:endCxn id="54" idx="2"/>
          </p:cNvCxnSpPr>
          <p:nvPr/>
        </p:nvCxnSpPr>
        <p:spPr>
          <a:xfrm>
            <a:off x="3435308" y="3212976"/>
            <a:ext cx="1584177" cy="7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flipH="1">
            <a:off x="3412449" y="31672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37415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5595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dirty="0" smtClean="0">
                <a:solidFill>
                  <a:srgbClr val="008000"/>
                </a:solidFill>
              </a:rPr>
              <a:t>Grafi orientati (</a:t>
            </a:r>
            <a:r>
              <a:rPr lang="it-IT" dirty="0" err="1">
                <a:solidFill>
                  <a:srgbClr val="008000"/>
                </a:solidFill>
              </a:rPr>
              <a:t>d</a:t>
            </a:r>
            <a:r>
              <a:rPr lang="it-IT" dirty="0" err="1" smtClean="0">
                <a:solidFill>
                  <a:srgbClr val="008000"/>
                </a:solidFill>
              </a:rPr>
              <a:t>irected</a:t>
            </a:r>
            <a:r>
              <a:rPr lang="it-IT" dirty="0" smtClean="0">
                <a:solidFill>
                  <a:srgbClr val="008000"/>
                </a:solidFill>
              </a:rPr>
              <a:t>)</a:t>
            </a:r>
            <a:endParaRPr lang="it-IT"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8</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3" name="CasellaDiTesto 42"/>
          <p:cNvSpPr txBox="1"/>
          <p:nvPr/>
        </p:nvSpPr>
        <p:spPr>
          <a:xfrm>
            <a:off x="1675057" y="1700808"/>
            <a:ext cx="310891" cy="369332"/>
          </a:xfrm>
          <a:prstGeom prst="rect">
            <a:avLst/>
          </a:prstGeom>
          <a:noFill/>
        </p:spPr>
        <p:txBody>
          <a:bodyPr wrap="square" rtlCol="0">
            <a:spAutoFit/>
          </a:bodyPr>
          <a:lstStyle/>
          <a:p>
            <a:r>
              <a:rPr lang="it-IT" dirty="0" smtClean="0"/>
              <a:t>A</a:t>
            </a:r>
          </a:p>
        </p:txBody>
      </p:sp>
      <p:sp>
        <p:nvSpPr>
          <p:cNvPr id="45" name="CasellaDiTesto 44"/>
          <p:cNvSpPr txBox="1"/>
          <p:nvPr/>
        </p:nvSpPr>
        <p:spPr>
          <a:xfrm>
            <a:off x="3218707" y="1695658"/>
            <a:ext cx="310891" cy="369332"/>
          </a:xfrm>
          <a:prstGeom prst="rect">
            <a:avLst/>
          </a:prstGeom>
          <a:noFill/>
        </p:spPr>
        <p:txBody>
          <a:bodyPr wrap="square" rtlCol="0">
            <a:spAutoFit/>
          </a:bodyPr>
          <a:lstStyle/>
          <a:p>
            <a:r>
              <a:rPr lang="it-IT" dirty="0" smtClean="0"/>
              <a:t>B</a:t>
            </a:r>
          </a:p>
        </p:txBody>
      </p:sp>
      <p:sp>
        <p:nvSpPr>
          <p:cNvPr id="46" name="CasellaDiTesto 45"/>
          <p:cNvSpPr txBox="1"/>
          <p:nvPr/>
        </p:nvSpPr>
        <p:spPr>
          <a:xfrm>
            <a:off x="3257003" y="3250950"/>
            <a:ext cx="310891" cy="369332"/>
          </a:xfrm>
          <a:prstGeom prst="rect">
            <a:avLst/>
          </a:prstGeom>
          <a:noFill/>
        </p:spPr>
        <p:txBody>
          <a:bodyPr wrap="square" rtlCol="0">
            <a:spAutoFit/>
          </a:bodyPr>
          <a:lstStyle/>
          <a:p>
            <a:r>
              <a:rPr lang="it-IT" dirty="0" smtClean="0"/>
              <a:t>D</a:t>
            </a:r>
          </a:p>
        </p:txBody>
      </p:sp>
      <p:sp>
        <p:nvSpPr>
          <p:cNvPr id="47" name="CasellaDiTesto 46"/>
          <p:cNvSpPr txBox="1"/>
          <p:nvPr/>
        </p:nvSpPr>
        <p:spPr>
          <a:xfrm>
            <a:off x="4855083" y="1695658"/>
            <a:ext cx="310891" cy="369332"/>
          </a:xfrm>
          <a:prstGeom prst="rect">
            <a:avLst/>
          </a:prstGeom>
          <a:noFill/>
        </p:spPr>
        <p:txBody>
          <a:bodyPr wrap="square" rtlCol="0">
            <a:spAutoFit/>
          </a:bodyPr>
          <a:lstStyle/>
          <a:p>
            <a:r>
              <a:rPr lang="it-IT" dirty="0" smtClean="0"/>
              <a:t>C</a:t>
            </a:r>
          </a:p>
        </p:txBody>
      </p:sp>
      <p:cxnSp>
        <p:nvCxnSpPr>
          <p:cNvPr id="49" name="Connettore 1 48"/>
          <p:cNvCxnSpPr>
            <a:stCxn id="55" idx="6"/>
            <a:endCxn id="53" idx="2"/>
          </p:cNvCxnSpPr>
          <p:nvPr/>
        </p:nvCxnSpPr>
        <p:spPr>
          <a:xfrm>
            <a:off x="3435309" y="2100718"/>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Connettore 1 49"/>
          <p:cNvCxnSpPr>
            <a:stCxn id="53" idx="5"/>
            <a:endCxn id="54" idx="1"/>
          </p:cNvCxnSpPr>
          <p:nvPr/>
        </p:nvCxnSpPr>
        <p:spPr>
          <a:xfrm>
            <a:off x="5010529" y="2122340"/>
            <a:ext cx="17912" cy="107641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Ovale 52"/>
          <p:cNvSpPr/>
          <p:nvPr/>
        </p:nvSpPr>
        <p:spPr>
          <a:xfrm>
            <a:off x="4958329"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Ovale 53"/>
          <p:cNvSpPr/>
          <p:nvPr/>
        </p:nvSpPr>
        <p:spPr>
          <a:xfrm>
            <a:off x="5019485" y="3189794"/>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1" name="Gruppo 20"/>
          <p:cNvGrpSpPr/>
          <p:nvPr/>
        </p:nvGrpSpPr>
        <p:grpSpPr>
          <a:xfrm>
            <a:off x="899592" y="5085184"/>
            <a:ext cx="7056784" cy="1012179"/>
            <a:chOff x="926236" y="4791754"/>
            <a:chExt cx="4729669" cy="1314147"/>
          </a:xfrm>
        </p:grpSpPr>
        <p:sp>
          <p:nvSpPr>
            <p:cNvPr id="22" name="Segnaposto contenuto 2"/>
            <p:cNvSpPr txBox="1">
              <a:spLocks/>
            </p:cNvSpPr>
            <p:nvPr/>
          </p:nvSpPr>
          <p:spPr>
            <a:xfrm>
              <a:off x="1185729" y="4978735"/>
              <a:ext cx="4248472" cy="1008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800" dirty="0" smtClean="0"/>
                <a:t>Un </a:t>
              </a:r>
              <a:r>
                <a:rPr lang="it-IT" sz="1800" b="1" dirty="0">
                  <a:solidFill>
                    <a:srgbClr val="002060"/>
                  </a:solidFill>
                </a:rPr>
                <a:t>grafo</a:t>
              </a:r>
              <a:r>
                <a:rPr lang="it-IT" sz="1800" dirty="0" smtClean="0"/>
                <a:t> </a:t>
              </a:r>
              <a:r>
                <a:rPr lang="it-IT" sz="1800" b="1" dirty="0" smtClean="0">
                  <a:solidFill>
                    <a:srgbClr val="002060"/>
                  </a:solidFill>
                </a:rPr>
                <a:t>orientato </a:t>
              </a:r>
              <a:r>
                <a:rPr lang="it-IT" sz="1800" dirty="0"/>
                <a:t>è un </a:t>
              </a:r>
              <a:r>
                <a:rPr lang="it-IT" sz="1800" dirty="0" smtClean="0"/>
                <a:t>grafo con archi orientati (significa che a ciascun arco è </a:t>
              </a:r>
              <a:r>
                <a:rPr lang="it-IT" sz="1800" dirty="0"/>
                <a:t>associata una </a:t>
              </a:r>
              <a:r>
                <a:rPr lang="it-IT" sz="1800" dirty="0" smtClean="0"/>
                <a:t>direzione).</a:t>
              </a:r>
              <a:endParaRPr lang="it-IT" sz="1800" dirty="0"/>
            </a:p>
          </p:txBody>
        </p:sp>
        <p:sp>
          <p:nvSpPr>
            <p:cNvPr id="23" name="Rettangolo 22"/>
            <p:cNvSpPr/>
            <p:nvPr/>
          </p:nvSpPr>
          <p:spPr>
            <a:xfrm>
              <a:off x="926236" y="4791754"/>
              <a:ext cx="4729669" cy="1314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6" name="Ovale 25"/>
          <p:cNvSpPr/>
          <p:nvPr/>
        </p:nvSpPr>
        <p:spPr>
          <a:xfrm>
            <a:off x="6480212"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183050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CasellaDiTesto 43"/>
          <p:cNvSpPr txBox="1"/>
          <p:nvPr/>
        </p:nvSpPr>
        <p:spPr>
          <a:xfrm>
            <a:off x="4872995" y="3262952"/>
            <a:ext cx="310891" cy="369332"/>
          </a:xfrm>
          <a:prstGeom prst="rect">
            <a:avLst/>
          </a:prstGeom>
          <a:noFill/>
        </p:spPr>
        <p:txBody>
          <a:bodyPr wrap="square" rtlCol="0">
            <a:spAutoFit/>
          </a:bodyPr>
          <a:lstStyle/>
          <a:p>
            <a:r>
              <a:rPr lang="it-IT" dirty="0" smtClean="0"/>
              <a:t>E</a:t>
            </a:r>
          </a:p>
        </p:txBody>
      </p:sp>
      <p:sp>
        <p:nvSpPr>
          <p:cNvPr id="48" name="CasellaDiTesto 47"/>
          <p:cNvSpPr txBox="1"/>
          <p:nvPr/>
        </p:nvSpPr>
        <p:spPr>
          <a:xfrm>
            <a:off x="6437409" y="1700808"/>
            <a:ext cx="310891" cy="369332"/>
          </a:xfrm>
          <a:prstGeom prst="rect">
            <a:avLst/>
          </a:prstGeom>
          <a:noFill/>
        </p:spPr>
        <p:txBody>
          <a:bodyPr wrap="square" rtlCol="0">
            <a:spAutoFit/>
          </a:bodyPr>
          <a:lstStyle/>
          <a:p>
            <a:r>
              <a:rPr lang="it-IT" dirty="0" smtClean="0"/>
              <a:t>F</a:t>
            </a:r>
          </a:p>
        </p:txBody>
      </p:sp>
      <p:sp>
        <p:nvSpPr>
          <p:cNvPr id="33" name="Segnaposto contenuto 2"/>
          <p:cNvSpPr txBox="1">
            <a:spLocks/>
          </p:cNvSpPr>
          <p:nvPr/>
        </p:nvSpPr>
        <p:spPr>
          <a:xfrm>
            <a:off x="827584" y="3645024"/>
            <a:ext cx="7056784" cy="1296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Consideriamo il grafo in figura: a ciascun arco del grafo è stata associata una direzione.</a:t>
            </a:r>
          </a:p>
          <a:p>
            <a:pPr algn="just">
              <a:buClr>
                <a:srgbClr val="27781A"/>
              </a:buClr>
              <a:buFont typeface="Wingdings" pitchFamily="2" charset="2"/>
              <a:buChar char="§"/>
            </a:pPr>
            <a:r>
              <a:rPr lang="it-IT" sz="1800" dirty="0" smtClean="0"/>
              <a:t>Ci chiediamo se i percorsi da A ad F che avevamo considerato per il grafo precedente sono ancora validi.</a:t>
            </a:r>
          </a:p>
        </p:txBody>
      </p:sp>
      <p:cxnSp>
        <p:nvCxnSpPr>
          <p:cNvPr id="35" name="Connettore 1 34"/>
          <p:cNvCxnSpPr/>
          <p:nvPr/>
        </p:nvCxnSpPr>
        <p:spPr>
          <a:xfrm>
            <a:off x="1881711" y="2103292"/>
            <a:ext cx="15230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Connettore 1 4"/>
          <p:cNvCxnSpPr>
            <a:stCxn id="53" idx="6"/>
            <a:endCxn id="26" idx="2"/>
          </p:cNvCxnSpPr>
          <p:nvPr/>
        </p:nvCxnSpPr>
        <p:spPr>
          <a:xfrm>
            <a:off x="5019485" y="2100718"/>
            <a:ext cx="14607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Connettore 1 39"/>
          <p:cNvCxnSpPr>
            <a:stCxn id="55" idx="5"/>
            <a:endCxn id="56" idx="5"/>
          </p:cNvCxnSpPr>
          <p:nvPr/>
        </p:nvCxnSpPr>
        <p:spPr>
          <a:xfrm flipH="1">
            <a:off x="3419144" y="2122340"/>
            <a:ext cx="7209" cy="108394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Connettore 1 30"/>
          <p:cNvCxnSpPr>
            <a:stCxn id="56" idx="4"/>
            <a:endCxn id="54" idx="2"/>
          </p:cNvCxnSpPr>
          <p:nvPr/>
        </p:nvCxnSpPr>
        <p:spPr>
          <a:xfrm>
            <a:off x="3435308" y="3212976"/>
            <a:ext cx="1584177" cy="739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flipH="1">
            <a:off x="3412449" y="3167257"/>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3374153" y="2070140"/>
            <a:ext cx="61156" cy="611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Gallone 1"/>
          <p:cNvSpPr/>
          <p:nvPr/>
        </p:nvSpPr>
        <p:spPr>
          <a:xfrm>
            <a:off x="3257003" y="1988840"/>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2" name="Gallone 31"/>
          <p:cNvSpPr/>
          <p:nvPr/>
        </p:nvSpPr>
        <p:spPr>
          <a:xfrm rot="10800000">
            <a:off x="3446739" y="1979302"/>
            <a:ext cx="117149" cy="225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6" name="Gallone 35"/>
          <p:cNvSpPr/>
          <p:nvPr/>
        </p:nvSpPr>
        <p:spPr>
          <a:xfrm>
            <a:off x="6372200" y="1988840"/>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7" name="Gallone 36"/>
          <p:cNvSpPr/>
          <p:nvPr/>
        </p:nvSpPr>
        <p:spPr>
          <a:xfrm rot="5400000">
            <a:off x="3346156" y="2976452"/>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8" name="Gallone 37"/>
          <p:cNvSpPr/>
          <p:nvPr/>
        </p:nvSpPr>
        <p:spPr>
          <a:xfrm>
            <a:off x="4893379" y="3107035"/>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1" name="Gallone 40"/>
          <p:cNvSpPr/>
          <p:nvPr/>
        </p:nvSpPr>
        <p:spPr>
          <a:xfrm rot="-5400000">
            <a:off x="4920362" y="2103152"/>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64779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a:xfrm>
            <a:off x="611560" y="332656"/>
            <a:ext cx="7128792" cy="864096"/>
          </a:xfrm>
        </p:spPr>
        <p:style>
          <a:lnRef idx="1">
            <a:schemeClr val="accent3"/>
          </a:lnRef>
          <a:fillRef idx="2">
            <a:schemeClr val="accent3"/>
          </a:fillRef>
          <a:effectRef idx="1">
            <a:schemeClr val="accent3"/>
          </a:effectRef>
          <a:fontRef idx="minor">
            <a:schemeClr val="dk1"/>
          </a:fontRef>
        </p:style>
        <p:txBody>
          <a:bodyPr>
            <a:normAutofit/>
          </a:bodyPr>
          <a:lstStyle/>
          <a:p>
            <a:r>
              <a:rPr lang="it-IT" sz="3600" dirty="0" smtClean="0">
                <a:solidFill>
                  <a:srgbClr val="008000"/>
                </a:solidFill>
              </a:rPr>
              <a:t>Rappresentazione di grafi orientati</a:t>
            </a:r>
            <a:endParaRPr lang="it-IT" sz="3600" dirty="0">
              <a:solidFill>
                <a:srgbClr val="008000"/>
              </a:solidFill>
            </a:endParaRPr>
          </a:p>
        </p:txBody>
      </p:sp>
      <p:sp>
        <p:nvSpPr>
          <p:cNvPr id="9" name="Segnaposto data 8"/>
          <p:cNvSpPr>
            <a:spLocks noGrp="1"/>
          </p:cNvSpPr>
          <p:nvPr>
            <p:ph type="dt" sz="half" idx="10"/>
          </p:nvPr>
        </p:nvSpPr>
        <p:spPr>
          <a:xfrm>
            <a:off x="457200" y="6356350"/>
            <a:ext cx="2133600" cy="365125"/>
          </a:xfrm>
        </p:spPr>
        <p:txBody>
          <a:bodyPr/>
          <a:lstStyle/>
          <a:p>
            <a:r>
              <a:rPr lang="it-IT" dirty="0" smtClean="0"/>
              <a:t>xx/11/2013</a:t>
            </a:r>
            <a:endParaRPr lang="it-IT" dirty="0"/>
          </a:p>
        </p:txBody>
      </p:sp>
      <p:sp>
        <p:nvSpPr>
          <p:cNvPr id="10" name="Segnaposto piè di pagina 9"/>
          <p:cNvSpPr>
            <a:spLocks noGrp="1"/>
          </p:cNvSpPr>
          <p:nvPr>
            <p:ph type="ftr" sz="quarter" idx="11"/>
          </p:nvPr>
        </p:nvSpPr>
        <p:spPr>
          <a:xfrm>
            <a:off x="3124200" y="6356350"/>
            <a:ext cx="2895600" cy="365125"/>
          </a:xfrm>
        </p:spPr>
        <p:txBody>
          <a:bodyPr/>
          <a:lstStyle/>
          <a:p>
            <a:r>
              <a:rPr lang="it-IT" dirty="0" smtClean="0"/>
              <a:t>TFA - Università di Tor Vergata  Dipartimento di Matematica</a:t>
            </a:r>
            <a:endParaRPr lang="it-IT" dirty="0"/>
          </a:p>
        </p:txBody>
      </p:sp>
      <p:sp>
        <p:nvSpPr>
          <p:cNvPr id="11" name="Segnaposto numero diapositiva 10"/>
          <p:cNvSpPr>
            <a:spLocks noGrp="1"/>
          </p:cNvSpPr>
          <p:nvPr>
            <p:ph type="sldNum" sz="quarter" idx="12"/>
          </p:nvPr>
        </p:nvSpPr>
        <p:spPr>
          <a:xfrm>
            <a:off x="6553200" y="6356350"/>
            <a:ext cx="2133600" cy="365125"/>
          </a:xfrm>
        </p:spPr>
        <p:txBody>
          <a:bodyPr/>
          <a:lstStyle/>
          <a:p>
            <a:fld id="{B007B441-5312-499D-93C3-6E37886527FA}" type="slidenum">
              <a:rPr lang="it-IT" smtClean="0"/>
              <a:pPr/>
              <a:t>9</a:t>
            </a:fld>
            <a:endParaRPr lang="it-IT"/>
          </a:p>
        </p:txBody>
      </p:sp>
      <p:sp>
        <p:nvSpPr>
          <p:cNvPr id="39" name="Segnaposto contenuto 2"/>
          <p:cNvSpPr txBox="1">
            <a:spLocks/>
          </p:cNvSpPr>
          <p:nvPr/>
        </p:nvSpPr>
        <p:spPr>
          <a:xfrm>
            <a:off x="827584" y="4077072"/>
            <a:ext cx="3960440" cy="4680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endParaRPr lang="it-IT" sz="1800" dirty="0" smtClean="0"/>
          </a:p>
        </p:txBody>
      </p:sp>
      <p:sp>
        <p:nvSpPr>
          <p:cNvPr id="46" name="CasellaDiTesto 45"/>
          <p:cNvSpPr txBox="1"/>
          <p:nvPr/>
        </p:nvSpPr>
        <p:spPr>
          <a:xfrm>
            <a:off x="4909181" y="2339588"/>
            <a:ext cx="310891" cy="369332"/>
          </a:xfrm>
          <a:prstGeom prst="rect">
            <a:avLst/>
          </a:prstGeom>
          <a:noFill/>
        </p:spPr>
        <p:txBody>
          <a:bodyPr wrap="square" rtlCol="0">
            <a:spAutoFit/>
          </a:bodyPr>
          <a:lstStyle/>
          <a:p>
            <a:r>
              <a:rPr lang="it-IT" dirty="0" smtClean="0"/>
              <a:t>A</a:t>
            </a:r>
          </a:p>
        </p:txBody>
      </p:sp>
      <p:sp>
        <p:nvSpPr>
          <p:cNvPr id="44" name="CasellaDiTesto 43"/>
          <p:cNvSpPr txBox="1"/>
          <p:nvPr/>
        </p:nvSpPr>
        <p:spPr>
          <a:xfrm>
            <a:off x="7501469" y="2339588"/>
            <a:ext cx="310891" cy="369332"/>
          </a:xfrm>
          <a:prstGeom prst="rect">
            <a:avLst/>
          </a:prstGeom>
          <a:noFill/>
        </p:spPr>
        <p:txBody>
          <a:bodyPr wrap="square" rtlCol="0">
            <a:spAutoFit/>
          </a:bodyPr>
          <a:lstStyle/>
          <a:p>
            <a:r>
              <a:rPr lang="it-IT" dirty="0" smtClean="0"/>
              <a:t>B</a:t>
            </a:r>
          </a:p>
        </p:txBody>
      </p:sp>
      <p:sp>
        <p:nvSpPr>
          <p:cNvPr id="33" name="Segnaposto contenuto 2"/>
          <p:cNvSpPr txBox="1">
            <a:spLocks/>
          </p:cNvSpPr>
          <p:nvPr/>
        </p:nvSpPr>
        <p:spPr>
          <a:xfrm>
            <a:off x="827584" y="3645024"/>
            <a:ext cx="7056784"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27781A"/>
              </a:buClr>
              <a:buFont typeface="Wingdings" pitchFamily="2" charset="2"/>
              <a:buChar char="§"/>
            </a:pPr>
            <a:r>
              <a:rPr lang="it-IT" sz="1800" dirty="0" smtClean="0"/>
              <a:t>Avevamo visto che per un generico grafo non orientato, denotare un certo arco con AB o con BA è equivalente. E per i grafi orientati?</a:t>
            </a:r>
          </a:p>
          <a:p>
            <a:pPr algn="just">
              <a:buClr>
                <a:srgbClr val="27781A"/>
              </a:buClr>
              <a:buFont typeface="Wingdings" pitchFamily="2" charset="2"/>
              <a:buChar char="§"/>
            </a:pPr>
            <a:endParaRPr lang="it-IT" sz="1800" dirty="0" smtClean="0"/>
          </a:p>
          <a:p>
            <a:pPr algn="just">
              <a:buClr>
                <a:srgbClr val="27781A"/>
              </a:buClr>
              <a:buFont typeface="Wingdings" pitchFamily="2" charset="2"/>
              <a:buChar char="§"/>
            </a:pPr>
            <a:r>
              <a:rPr lang="it-IT" sz="1800" dirty="0" smtClean="0"/>
              <a:t>Proviamo ora a rappresentare il grafo della pagina precedente precedente attraverso il suo insieme di nodi ed il suo insieme di archi.</a:t>
            </a:r>
          </a:p>
          <a:p>
            <a:pPr marL="0" indent="0" algn="just">
              <a:buClr>
                <a:srgbClr val="27781A"/>
              </a:buClr>
              <a:buNone/>
            </a:pPr>
            <a:endParaRPr lang="it-IT" sz="1800" dirty="0" smtClean="0"/>
          </a:p>
          <a:p>
            <a:pPr algn="just">
              <a:buClr>
                <a:srgbClr val="27781A"/>
              </a:buClr>
              <a:buFont typeface="Wingdings" pitchFamily="2" charset="2"/>
              <a:buChar char="§"/>
            </a:pPr>
            <a:r>
              <a:rPr lang="it-IT" sz="1800" dirty="0" smtClean="0"/>
              <a:t>Già che ci siamo possiamo provare a darne anche la rappresentazione matriciale.</a:t>
            </a:r>
          </a:p>
        </p:txBody>
      </p:sp>
      <p:sp>
        <p:nvSpPr>
          <p:cNvPr id="62" name="Ovale 61"/>
          <p:cNvSpPr/>
          <p:nvPr/>
        </p:nvSpPr>
        <p:spPr>
          <a:xfrm>
            <a:off x="5350944" y="2276872"/>
            <a:ext cx="2078517"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Gallone 62"/>
          <p:cNvSpPr/>
          <p:nvPr/>
        </p:nvSpPr>
        <p:spPr>
          <a:xfrm>
            <a:off x="7285445" y="2348880"/>
            <a:ext cx="117149" cy="21188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1" name="Ovale 50"/>
          <p:cNvSpPr/>
          <p:nvPr/>
        </p:nvSpPr>
        <p:spPr>
          <a:xfrm flipH="1">
            <a:off x="7405372" y="2492896"/>
            <a:ext cx="72586"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Gallone 63"/>
          <p:cNvSpPr/>
          <p:nvPr/>
        </p:nvSpPr>
        <p:spPr>
          <a:xfrm rot="10800000">
            <a:off x="5368096" y="2483357"/>
            <a:ext cx="117149" cy="2255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2" name="Ovale 41"/>
          <p:cNvSpPr/>
          <p:nvPr/>
        </p:nvSpPr>
        <p:spPr>
          <a:xfrm flipH="1">
            <a:off x="5305225" y="251068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1187624" y="2411596"/>
            <a:ext cx="310891" cy="369332"/>
          </a:xfrm>
          <a:prstGeom prst="rect">
            <a:avLst/>
          </a:prstGeom>
          <a:noFill/>
        </p:spPr>
        <p:txBody>
          <a:bodyPr wrap="square" rtlCol="0">
            <a:spAutoFit/>
          </a:bodyPr>
          <a:lstStyle/>
          <a:p>
            <a:r>
              <a:rPr lang="it-IT" dirty="0" smtClean="0"/>
              <a:t>A</a:t>
            </a:r>
          </a:p>
        </p:txBody>
      </p:sp>
      <p:sp>
        <p:nvSpPr>
          <p:cNvPr id="16" name="CasellaDiTesto 15"/>
          <p:cNvSpPr txBox="1"/>
          <p:nvPr/>
        </p:nvSpPr>
        <p:spPr>
          <a:xfrm>
            <a:off x="3779912" y="2411596"/>
            <a:ext cx="310891" cy="369332"/>
          </a:xfrm>
          <a:prstGeom prst="rect">
            <a:avLst/>
          </a:prstGeom>
          <a:noFill/>
        </p:spPr>
        <p:txBody>
          <a:bodyPr wrap="square" rtlCol="0">
            <a:spAutoFit/>
          </a:bodyPr>
          <a:lstStyle/>
          <a:p>
            <a:r>
              <a:rPr lang="it-IT" dirty="0" smtClean="0"/>
              <a:t>B</a:t>
            </a:r>
          </a:p>
        </p:txBody>
      </p:sp>
      <p:sp>
        <p:nvSpPr>
          <p:cNvPr id="20" name="Ovale 19"/>
          <p:cNvSpPr/>
          <p:nvPr/>
        </p:nvSpPr>
        <p:spPr>
          <a:xfrm flipH="1">
            <a:off x="3683815" y="2564904"/>
            <a:ext cx="72586"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flipH="1">
            <a:off x="1583668" y="258269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Connettore 1 2"/>
          <p:cNvCxnSpPr>
            <a:stCxn id="22" idx="2"/>
            <a:endCxn id="20" idx="5"/>
          </p:cNvCxnSpPr>
          <p:nvPr/>
        </p:nvCxnSpPr>
        <p:spPr>
          <a:xfrm flipV="1">
            <a:off x="1629387" y="2603928"/>
            <a:ext cx="2065058" cy="162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0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4511</TotalTime>
  <Words>6312</Words>
  <Application>Microsoft Office PowerPoint</Application>
  <PresentationFormat>Presentazione su schermo (4:3)</PresentationFormat>
  <Paragraphs>680</Paragraphs>
  <Slides>45</Slides>
  <Notes>44</Notes>
  <HiddenSlides>0</HiddenSlides>
  <MMClips>0</MMClips>
  <ScaleCrop>false</ScaleCrop>
  <HeadingPairs>
    <vt:vector size="4" baseType="variant">
      <vt:variant>
        <vt:lpstr>Tema</vt:lpstr>
      </vt:variant>
      <vt:variant>
        <vt:i4>2</vt:i4>
      </vt:variant>
      <vt:variant>
        <vt:lpstr>Titoli diapositive</vt:lpstr>
      </vt:variant>
      <vt:variant>
        <vt:i4>45</vt:i4>
      </vt:variant>
    </vt:vector>
  </HeadingPairs>
  <TitlesOfParts>
    <vt:vector size="47" baseType="lpstr">
      <vt:lpstr>Tema di Office</vt:lpstr>
      <vt:lpstr>Personalizza struttura</vt:lpstr>
      <vt:lpstr>Dai Ponti di Königsberg al  Grafo di Progetto</vt:lpstr>
      <vt:lpstr>Premessa</vt:lpstr>
      <vt:lpstr>Obiettivi didattici</vt:lpstr>
      <vt:lpstr>Definizione di grafo</vt:lpstr>
      <vt:lpstr>Cicli</vt:lpstr>
      <vt:lpstr>Alberi</vt:lpstr>
      <vt:lpstr>Percorsi (Path)</vt:lpstr>
      <vt:lpstr>Grafi orientati (directed)</vt:lpstr>
      <vt:lpstr>Rappresentazione di grafi orientati</vt:lpstr>
      <vt:lpstr>Introduzione al Project Management </vt:lpstr>
      <vt:lpstr>Cos’è un progetto</vt:lpstr>
      <vt:lpstr>Grandi progetti nel tempo</vt:lpstr>
      <vt:lpstr>Grandi progetti nel tempo</vt:lpstr>
      <vt:lpstr>Si comincia a parlare di Project Management…</vt:lpstr>
      <vt:lpstr>Una definizione di progetto</vt:lpstr>
      <vt:lpstr>Caratteristiche di un progetto</vt:lpstr>
      <vt:lpstr>Obiettivi di un progetto</vt:lpstr>
      <vt:lpstr>Perché il Project Management?</vt:lpstr>
      <vt:lpstr>Cos’è il Project Management?</vt:lpstr>
      <vt:lpstr>Contenuto di progetto</vt:lpstr>
      <vt:lpstr>Work Breakdown Sructure (WBS)</vt:lpstr>
      <vt:lpstr>Costruzione della WBS</vt:lpstr>
      <vt:lpstr>Esempio WBS – Sviluppo bicicletta</vt:lpstr>
      <vt:lpstr>Esempio WBS – Sviluppo bicicletta</vt:lpstr>
      <vt:lpstr>Esempio WBS – Sviluppo bicicletta</vt:lpstr>
      <vt:lpstr>Componenti della WBS</vt:lpstr>
      <vt:lpstr>Teoria dei Grafi e WBS</vt:lpstr>
      <vt:lpstr>Proposta di prestazione autentica</vt:lpstr>
      <vt:lpstr>Oggetto della prestazione</vt:lpstr>
      <vt:lpstr>Primi passi del progetto</vt:lpstr>
      <vt:lpstr>Individuazione attività</vt:lpstr>
      <vt:lpstr>Costruzione della WBS</vt:lpstr>
      <vt:lpstr>Costruzione della WBS</vt:lpstr>
      <vt:lpstr>Dalla WBS al reticolo di progetto</vt:lpstr>
      <vt:lpstr>Stima della durata dell’Attività</vt:lpstr>
      <vt:lpstr>Costruzione del reticolo di progetto</vt:lpstr>
      <vt:lpstr>Costruzione del reticolo di progetto</vt:lpstr>
      <vt:lpstr>Costruzione del reticolo di progetto</vt:lpstr>
      <vt:lpstr>Teoria dei grafi e reticolo di progetto</vt:lpstr>
      <vt:lpstr>Analisi del reticolo</vt:lpstr>
      <vt:lpstr>Analisi del reticolo</vt:lpstr>
      <vt:lpstr>Individuazione del percorso critico</vt:lpstr>
      <vt:lpstr>Percorso critico</vt:lpstr>
      <vt:lpstr>Conclusioni</vt:lpstr>
      <vt:lpstr>Riferimenti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all’ellisse</dc:title>
  <dc:creator>User</dc:creator>
  <cp:lastModifiedBy>realtech</cp:lastModifiedBy>
  <cp:revision>721</cp:revision>
  <dcterms:created xsi:type="dcterms:W3CDTF">2013-06-21T13:45:01Z</dcterms:created>
  <dcterms:modified xsi:type="dcterms:W3CDTF">2013-12-01T19:05:54Z</dcterms:modified>
</cp:coreProperties>
</file>