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6"/>
  </p:notesMasterIdLst>
  <p:sldIdLst>
    <p:sldId id="256" r:id="rId3"/>
    <p:sldId id="260" r:id="rId4"/>
    <p:sldId id="261" r:id="rId5"/>
    <p:sldId id="265" r:id="rId6"/>
    <p:sldId id="272" r:id="rId7"/>
    <p:sldId id="268" r:id="rId8"/>
    <p:sldId id="269" r:id="rId9"/>
    <p:sldId id="273" r:id="rId10"/>
    <p:sldId id="274" r:id="rId11"/>
    <p:sldId id="277" r:id="rId12"/>
    <p:sldId id="279" r:id="rId13"/>
    <p:sldId id="276" r:id="rId14"/>
    <p:sldId id="275" r:id="rId15"/>
    <p:sldId id="283" r:id="rId16"/>
    <p:sldId id="278" r:id="rId17"/>
    <p:sldId id="280" r:id="rId18"/>
    <p:sldId id="281" r:id="rId19"/>
    <p:sldId id="282" r:id="rId20"/>
    <p:sldId id="286" r:id="rId21"/>
    <p:sldId id="288" r:id="rId22"/>
    <p:sldId id="289" r:id="rId23"/>
    <p:sldId id="294" r:id="rId24"/>
    <p:sldId id="295" r:id="rId25"/>
    <p:sldId id="296" r:id="rId26"/>
    <p:sldId id="298" r:id="rId27"/>
    <p:sldId id="299" r:id="rId28"/>
    <p:sldId id="300" r:id="rId29"/>
    <p:sldId id="290" r:id="rId30"/>
    <p:sldId id="293" r:id="rId31"/>
    <p:sldId id="284" r:id="rId32"/>
    <p:sldId id="285" r:id="rId33"/>
    <p:sldId id="264" r:id="rId34"/>
    <p:sldId id="301"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1281EBA6-5B96-4BAA-94A6-4244365A76F2}">
          <p14:sldIdLst>
            <p14:sldId id="256"/>
            <p14:sldId id="260"/>
            <p14:sldId id="261"/>
            <p14:sldId id="265"/>
            <p14:sldId id="272"/>
            <p14:sldId id="268"/>
            <p14:sldId id="269"/>
            <p14:sldId id="273"/>
            <p14:sldId id="274"/>
            <p14:sldId id="277"/>
            <p14:sldId id="279"/>
            <p14:sldId id="276"/>
            <p14:sldId id="275"/>
            <p14:sldId id="283"/>
            <p14:sldId id="278"/>
            <p14:sldId id="280"/>
            <p14:sldId id="281"/>
            <p14:sldId id="282"/>
            <p14:sldId id="286"/>
            <p14:sldId id="288"/>
            <p14:sldId id="289"/>
            <p14:sldId id="294"/>
            <p14:sldId id="295"/>
            <p14:sldId id="296"/>
            <p14:sldId id="298"/>
            <p14:sldId id="299"/>
            <p14:sldId id="300"/>
            <p14:sldId id="290"/>
            <p14:sldId id="293"/>
            <p14:sldId id="284"/>
            <p14:sldId id="285"/>
            <p14:sldId id="264"/>
            <p14:sldId id="301"/>
          </p14:sldIdLst>
        </p14:section>
        <p14:section name="Sezione senza titolo" id="{213E0307-6AD4-4D6D-96CF-F5817039DED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83404" autoAdjust="0"/>
  </p:normalViewPr>
  <p:slideViewPr>
    <p:cSldViewPr>
      <p:cViewPr>
        <p:scale>
          <a:sx n="95" d="100"/>
          <a:sy n="95" d="100"/>
        </p:scale>
        <p:origin x="-858" y="498"/>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34138-BDE5-4BF8-A588-92137004361D}" type="datetimeFigureOut">
              <a:rPr lang="it-IT" smtClean="0"/>
              <a:t>21/11/2013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3509A-32D7-4A93-92C7-9A36C62AC4A4}" type="slidenum">
              <a:rPr lang="it-IT" smtClean="0"/>
              <a:t>‹N›</a:t>
            </a:fld>
            <a:endParaRPr lang="it-IT"/>
          </a:p>
        </p:txBody>
      </p:sp>
    </p:spTree>
    <p:extLst>
      <p:ext uri="{BB962C8B-B14F-4D97-AF65-F5344CB8AC3E}">
        <p14:creationId xmlns:p14="http://schemas.microsoft.com/office/powerpoint/2010/main" val="266509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B33509A-32D7-4A93-92C7-9A36C62AC4A4}" type="slidenum">
              <a:rPr lang="it-IT" smtClean="0"/>
              <a:t>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Oggi non ritroviamo tutti i ponti presenti nel XVIII secolo, come si evince anche da questo stralcio della mappa della città.  </a:t>
            </a:r>
            <a:endParaRPr lang="it-IT" dirty="0" smtClean="0"/>
          </a:p>
          <a:p>
            <a:r>
              <a:rPr lang="it-IT" baseline="0" dirty="0" smtClean="0"/>
              <a:t>Come mai? Occorre risalire alla storia della città e in particolare alla ricostruzione di Kaliningrad, dopo la distruzione che ha subito nella Seconda Guerra Mondiale.</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Dunque,</a:t>
            </a:r>
            <a:r>
              <a:rPr lang="it-IT" baseline="0" dirty="0" smtClean="0"/>
              <a:t> ricerchiamo nel territorio dell’attuale Kaliningrad una forma che rispetta questo schema. Non ci interessa che sia identica alla forma antica, ma che rispetti quelle proprietà, che oggi chiameremmo topologiche.</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Ecco la descrizione</a:t>
            </a:r>
            <a:r>
              <a:rPr lang="it-IT" baseline="0" dirty="0" smtClean="0"/>
              <a:t> del problema che ne da Eulero:</a:t>
            </a:r>
          </a:p>
          <a:p>
            <a:r>
              <a:rPr lang="it-IT" sz="1200" b="0" i="1" u="none" strike="noStrike" kern="1200" baseline="0" dirty="0" smtClean="0">
                <a:solidFill>
                  <a:schemeClr val="tx1"/>
                </a:solidFill>
                <a:latin typeface="+mn-lt"/>
                <a:ea typeface="+mn-ea"/>
                <a:cs typeface="+mn-cs"/>
              </a:rPr>
              <a:t>A </a:t>
            </a:r>
            <a:r>
              <a:rPr lang="it-IT" sz="1200" b="0" i="1" u="none" strike="noStrike" kern="1200" baseline="0" dirty="0" err="1" smtClean="0">
                <a:solidFill>
                  <a:schemeClr val="tx1"/>
                </a:solidFill>
                <a:latin typeface="+mn-lt"/>
                <a:ea typeface="+mn-ea"/>
                <a:cs typeface="+mn-cs"/>
              </a:rPr>
              <a:t>Königsberg</a:t>
            </a:r>
            <a:r>
              <a:rPr lang="it-IT" sz="1200" b="0" i="1" u="none" strike="noStrike" kern="1200" baseline="0" dirty="0" smtClean="0">
                <a:solidFill>
                  <a:schemeClr val="tx1"/>
                </a:solidFill>
                <a:latin typeface="+mn-lt"/>
                <a:ea typeface="+mn-ea"/>
                <a:cs typeface="+mn-cs"/>
              </a:rPr>
              <a:t> in Prussia c’è un'isola A, chiamata </a:t>
            </a:r>
            <a:r>
              <a:rPr lang="it-IT" sz="1200" b="0" i="1" u="none" strike="noStrike" kern="1200" baseline="0" dirty="0" err="1" smtClean="0">
                <a:solidFill>
                  <a:schemeClr val="tx1"/>
                </a:solidFill>
                <a:latin typeface="+mn-lt"/>
                <a:ea typeface="+mn-ea"/>
                <a:cs typeface="+mn-cs"/>
              </a:rPr>
              <a:t>der</a:t>
            </a:r>
            <a:r>
              <a:rPr lang="it-IT" sz="1200" b="0" i="1" u="none" strike="noStrike" kern="1200" baseline="0" dirty="0" smtClean="0">
                <a:solidFill>
                  <a:schemeClr val="tx1"/>
                </a:solidFill>
                <a:latin typeface="+mn-lt"/>
                <a:ea typeface="+mn-ea"/>
                <a:cs typeface="+mn-cs"/>
              </a:rPr>
              <a:t> </a:t>
            </a:r>
            <a:r>
              <a:rPr lang="it-IT" sz="1200" b="0" i="1" u="none" strike="noStrike" kern="1200" baseline="0" dirty="0" err="1" smtClean="0">
                <a:solidFill>
                  <a:schemeClr val="tx1"/>
                </a:solidFill>
                <a:latin typeface="+mn-lt"/>
                <a:ea typeface="+mn-ea"/>
                <a:cs typeface="+mn-cs"/>
              </a:rPr>
              <a:t>Kneiphof</a:t>
            </a:r>
            <a:r>
              <a:rPr lang="it-IT" sz="1200" b="0" i="1" u="none" strike="noStrike" kern="1200" baseline="0" dirty="0" smtClean="0">
                <a:solidFill>
                  <a:schemeClr val="tx1"/>
                </a:solidFill>
                <a:latin typeface="+mn-lt"/>
                <a:ea typeface="+mn-ea"/>
                <a:cs typeface="+mn-cs"/>
              </a:rPr>
              <a:t>, e il fiume che la circonda si divide in due rami, come si può vedere in figura;</a:t>
            </a:r>
          </a:p>
          <a:p>
            <a:r>
              <a:rPr lang="it-IT" sz="1200" b="0" i="1" u="none" strike="noStrike" kern="1200" baseline="0" dirty="0" smtClean="0">
                <a:solidFill>
                  <a:schemeClr val="tx1"/>
                </a:solidFill>
                <a:latin typeface="+mn-lt"/>
                <a:ea typeface="+mn-ea"/>
                <a:cs typeface="+mn-cs"/>
              </a:rPr>
              <a:t>i rami di questo fiume sono muniti di sette ponti a, b, c, d, e, f, g.</a:t>
            </a:r>
          </a:p>
          <a:p>
            <a:r>
              <a:rPr lang="it-IT" sz="1200" b="0" i="1" u="none" strike="noStrike" kern="1200" baseline="0" dirty="0" smtClean="0">
                <a:solidFill>
                  <a:schemeClr val="tx1"/>
                </a:solidFill>
                <a:latin typeface="+mn-lt"/>
                <a:ea typeface="+mn-ea"/>
                <a:cs typeface="+mn-cs"/>
              </a:rPr>
              <a:t>Circa questi ponti veniva posta questa domanda, si chiedeva se fosse possibile costruire un percorso in modo da transitare attraverso ciascun ponte una e una sola volta. E mi fu detto che alcuni negavano ed altri dubitavano che ciò si potesse fare, ma nessuno lo dava per certo.</a:t>
            </a:r>
          </a:p>
          <a:p>
            <a:r>
              <a:rPr lang="it-IT" sz="1200" b="0" i="1" u="none" strike="noStrike" kern="1200" baseline="0" dirty="0" smtClean="0">
                <a:solidFill>
                  <a:schemeClr val="tx1"/>
                </a:solidFill>
                <a:latin typeface="+mn-lt"/>
                <a:ea typeface="+mn-ea"/>
                <a:cs typeface="+mn-cs"/>
              </a:rPr>
              <a:t>Da ciò io ho tratto questo problema generale: qualunque sia la configurazione e la distribuzione in rami del fiume e qualunque sia il numero</a:t>
            </a:r>
          </a:p>
          <a:p>
            <a:r>
              <a:rPr lang="it-IT" sz="1200" b="0" i="1" u="none" strike="noStrike" kern="1200" baseline="0" dirty="0" smtClean="0">
                <a:solidFill>
                  <a:schemeClr val="tx1"/>
                </a:solidFill>
                <a:latin typeface="+mn-lt"/>
                <a:ea typeface="+mn-ea"/>
                <a:cs typeface="+mn-cs"/>
              </a:rPr>
              <a:t>dei ponti, si può scoprire se è possibile passare per ogni ponte una ed una sola volta?</a:t>
            </a:r>
            <a:endParaRPr lang="it-IT" dirty="0" smtClean="0"/>
          </a:p>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Attraverso il disegno e la schematizzazione del problema, Eulero esclude tutti i dettagli che non servono, e anzi</a:t>
            </a:r>
            <a:r>
              <a:rPr lang="it-IT" baseline="0" dirty="0" smtClean="0"/>
              <a:t> confondono, al fine della ricerca di una </a:t>
            </a:r>
            <a:r>
              <a:rPr lang="it-IT" dirty="0" smtClean="0"/>
              <a:t>soluzione.</a:t>
            </a:r>
            <a:endParaRPr lang="it-IT" baseline="0" dirty="0" smtClean="0"/>
          </a:p>
          <a:p>
            <a:r>
              <a:rPr lang="it-IT" dirty="0" smtClean="0"/>
              <a:t>Individua gli aspetti essenziali</a:t>
            </a:r>
            <a:r>
              <a:rPr lang="it-IT" baseline="0" dirty="0" smtClean="0"/>
              <a:t> del problema, </a:t>
            </a:r>
            <a:r>
              <a:rPr lang="it-IT" dirty="0" smtClean="0"/>
              <a:t>e si concentra su questi.</a:t>
            </a:r>
          </a:p>
          <a:p>
            <a:r>
              <a:rPr lang="it-IT" dirty="0" smtClean="0"/>
              <a:t>Questo metodo gli consente anche di affrontare il problema da un punto di vista più generale, in cui</a:t>
            </a:r>
            <a:r>
              <a:rPr lang="it-IT" baseline="0" dirty="0" smtClean="0"/>
              <a:t> i ponti potrebbero non essere sette e le regioni potrebbero non essere quattro, oppure in cui si potrebbe avere a che fare con oggetti diversi da regioni collegati tra loro da oggetti diversi da ponti.</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a:t>
            </a:r>
            <a:r>
              <a:rPr lang="it-IT" baseline="0" dirty="0" smtClean="0"/>
              <a:t> la precisione, </a:t>
            </a:r>
            <a:r>
              <a:rPr lang="it-IT" dirty="0" smtClean="0"/>
              <a:t>le </a:t>
            </a:r>
            <a:r>
              <a:rPr lang="it-IT" sz="1200" dirty="0" smtClean="0"/>
              <a:t>lettere ABDC  ci dicono quale</a:t>
            </a:r>
            <a:r>
              <a:rPr lang="it-IT" sz="1200" baseline="0" dirty="0" smtClean="0"/>
              <a:t> è stato il percorso in termini di regioni attraversate, ma non in termini di ponti, nel caso tra le regioni siano presenti più collegamenti. Cioè sappiamo che il percorso ABCD comprende l’attraversamento di 3 ponti anche se non sappiamo esattamente quali. Si tratta di una ulteriore semplificazione. </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 in precedenza ci siamo chiesti cosa significa che una regione A sia</a:t>
            </a:r>
            <a:r>
              <a:rPr lang="it-IT" baseline="0" dirty="0" smtClean="0"/>
              <a:t> collegata a una sola altra regione con un solo ponte, probabilmente abbiamo compreso che A si può trovare soltanto all’inizio o alla fine del percorso, in quanto da quella regione si può solo uscire, o entrare.</a:t>
            </a:r>
          </a:p>
          <a:p>
            <a:r>
              <a:rPr lang="it-IT" baseline="0" dirty="0" smtClean="0"/>
              <a:t>Estendendo questo ragionamento al caso di un numero dispari di ponti, ci accorgiamo che se inizialmente siamo usciti da A non ci potremmo rientrare alla fine.</a:t>
            </a:r>
          </a:p>
          <a:p>
            <a:r>
              <a:rPr lang="it-IT" baseline="0" dirty="0" smtClean="0"/>
              <a:t>Ad esempio nel caso di 3 ponti, se usciamo da A attraverso il primo ponte, potremmo rientrarci col secondo, ma saremo costretti ad uscire di nuovo col terzo, essendo passati da A in tutto due volte. Facendo queste simulazioni con l’ausilio del disegno, rispondiamo all’invito che ci fa Eulero di provare e riprovare per credere! </a:t>
            </a:r>
          </a:p>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Possiamo</a:t>
            </a:r>
            <a:r>
              <a:rPr lang="it-IT" baseline="0" dirty="0" smtClean="0"/>
              <a:t> effettuare noi questi calcoli prima di leggere le conclusioni di Eulero.</a:t>
            </a:r>
          </a:p>
          <a:p>
            <a:r>
              <a:rPr lang="it-IT" baseline="0" dirty="0" smtClean="0"/>
              <a:t>Poiché la parola-percorso che troviamo per il cammino dei 7 ponti di </a:t>
            </a:r>
            <a:r>
              <a:rPr lang="it-IT" sz="1200" dirty="0" err="1" smtClean="0"/>
              <a:t>Königsberg</a:t>
            </a:r>
            <a:r>
              <a:rPr lang="it-IT" sz="1200" dirty="0" smtClean="0"/>
              <a:t> è di 9 lettere, questo</a:t>
            </a:r>
            <a:r>
              <a:rPr lang="it-IT" sz="1200" baseline="0" dirty="0" smtClean="0"/>
              <a:t> significa anche che un percorso che attraversi tutti i ponti prevede come minimo di attraversare 8 ponti, cioè che siamo costretti a passare due volte per uno dei sette ponti, come avevamo sperimentato nelle prove empiriche che abbiamo fatto analizzando inizialmente il problema.</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regioni vengono</a:t>
            </a:r>
            <a:r>
              <a:rPr lang="it-IT" baseline="0" dirty="0" smtClean="0"/>
              <a:t> assimilate a punti (nodi) e i ponti a linee che li congiungono (archi).</a:t>
            </a:r>
          </a:p>
          <a:p>
            <a:r>
              <a:rPr lang="it-IT" baseline="0" dirty="0" smtClean="0"/>
              <a:t>Verifichiamo se in questo modo abbiamo tutte e sole le informazioni che descrivono il problema e che ci consentono di arrivare ad una soluzione.</a:t>
            </a:r>
          </a:p>
          <a:p>
            <a:r>
              <a:rPr lang="it-IT" baseline="0" dirty="0" smtClean="0"/>
              <a:t>Per quanto riguarda le regioni, attraverso gli archi che le collegano ad altre regioni siamo in grado di dire per ciascuna regione con quali altre regioni è collegata e attraverso quali/quanti ponti.</a:t>
            </a:r>
          </a:p>
          <a:p>
            <a:r>
              <a:rPr lang="it-IT" baseline="0" dirty="0" smtClean="0"/>
              <a:t>Per quanto riguarda i ponti, siamo in grado di dire quali regioni collegano.</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20</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smtClean="0">
                <a:solidFill>
                  <a:schemeClr val="tx1"/>
                </a:solidFill>
                <a:latin typeface="+mn-lt"/>
                <a:ea typeface="+mn-ea"/>
                <a:cs typeface="+mn-cs"/>
              </a:rPr>
              <a:t>Königsberg</a:t>
            </a:r>
            <a:r>
              <a:rPr lang="it-IT" sz="1200" b="0" i="0" u="none" strike="noStrike" kern="1200" baseline="0" dirty="0" smtClean="0">
                <a:solidFill>
                  <a:schemeClr val="tx1"/>
                </a:solidFill>
                <a:latin typeface="+mn-lt"/>
                <a:ea typeface="+mn-ea"/>
                <a:cs typeface="+mn-cs"/>
              </a:rPr>
              <a:t> è una città che nel XVIII secolo faceva parte della Prussia orientale, nota perché vi era nato il filosofo Immanuel Kant. </a:t>
            </a:r>
          </a:p>
          <a:p>
            <a:r>
              <a:rPr lang="it-IT" sz="1200" b="0" i="0" u="none" strike="noStrike" kern="1200" baseline="0" dirty="0" smtClean="0">
                <a:solidFill>
                  <a:schemeClr val="tx1"/>
                </a:solidFill>
                <a:latin typeface="+mn-lt"/>
                <a:ea typeface="+mn-ea"/>
                <a:cs typeface="+mn-cs"/>
              </a:rPr>
              <a:t>Ed </a:t>
            </a:r>
            <a:r>
              <a:rPr lang="it-IT" dirty="0" smtClean="0"/>
              <a:t>ecco una mappa della città, </a:t>
            </a:r>
            <a:r>
              <a:rPr lang="it-IT" baseline="0" dirty="0" smtClean="0"/>
              <a:t>come doveva apparire all’epoca di Eulero (1707, Basilea – 1783, San Pietroburgo) …</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le definizioni di base della teoria dei grafi ho fatto riferimento</a:t>
            </a:r>
            <a:r>
              <a:rPr lang="it-IT" baseline="0" dirty="0" smtClean="0"/>
              <a:t> al materiale presente nel modulo Grafi e Reti del Progetto Lauree Scientifiche. In quel lavoro sono state realizzate anche utili schede di verifica dell’apprendimento. </a:t>
            </a:r>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a:t>
            </a:r>
            <a:r>
              <a:rPr lang="it-IT" baseline="0" dirty="0" smtClean="0"/>
              <a:t>notazioni AB e BA denotano lo stesso arco. Caso mai dire AB potrebbe significare, come per Eulero, che vado da A </a:t>
            </a:r>
            <a:r>
              <a:rPr lang="it-IT" baseline="0" dirty="0" err="1" smtClean="0"/>
              <a:t>a</a:t>
            </a:r>
            <a:r>
              <a:rPr lang="it-IT" baseline="0" dirty="0" smtClean="0"/>
              <a:t> B e dire BA che vado da B ad A, se il fatto di andare da un punto all’altro ha significato per lo specifico problema.</a:t>
            </a:r>
          </a:p>
          <a:p>
            <a:endParaRPr lang="it-IT" baseline="0" dirty="0" smtClean="0"/>
          </a:p>
          <a:p>
            <a:r>
              <a:rPr lang="it-IT" baseline="0" dirty="0" smtClean="0"/>
              <a:t>Nel problema dei ponti di </a:t>
            </a:r>
            <a:r>
              <a:rPr lang="it-IT" sz="1200" dirty="0" err="1" smtClean="0"/>
              <a:t>Königsberg</a:t>
            </a:r>
            <a:r>
              <a:rPr lang="it-IT" sz="1200" dirty="0" smtClean="0"/>
              <a:t>,</a:t>
            </a:r>
            <a:r>
              <a:rPr lang="it-IT" sz="1200" baseline="0" dirty="0" smtClean="0"/>
              <a:t> in cui due regioni possono essere collegate da più di un ponte, troviamo due archi tra la regione A e la regione C e altri due tra la regione A e la regione B. Eulero utilizza però la stessa notazione per denotare entrambi i ponti, in quanto ai fini della soluzione del problema non gli interessa quale particolare ponte è stato percorso per passare da una regione all’altra, ma quanti sono i collegamenti possibili tra le regioni. </a:t>
            </a:r>
          </a:p>
          <a:p>
            <a:endParaRPr lang="it-IT" sz="1200" baseline="0" dirty="0" smtClean="0"/>
          </a:p>
          <a:p>
            <a:r>
              <a:rPr lang="it-IT" sz="1200" baseline="0" dirty="0" smtClean="0"/>
              <a:t>Nota: non ho approfondito per il momento il tema della rappresentazione matriciale.</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t>
            </a:r>
            <a:r>
              <a:rPr lang="it-IT" baseline="0" dirty="0" smtClean="0"/>
              <a:t>e risposte alla prima domanda che ci siamo posti possono venire direttamente dagli studenti, senza proporgli una soluzione prefabbricata, e possono essere molteplici.</a:t>
            </a:r>
          </a:p>
          <a:p>
            <a:endParaRPr lang="it-IT" baseline="0" dirty="0" smtClean="0"/>
          </a:p>
          <a:p>
            <a:r>
              <a:rPr lang="it-IT" baseline="0" dirty="0" smtClean="0"/>
              <a:t>Nell’esempio che è stato proposto, una osservazione interessante, è che per allargare la mia cerchia di amicizie sarà sufficiente agganciare una sola persona di una cerchia di cui non conosco nessuno…</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domanda sul percorso più breve è fatta senza</a:t>
            </a:r>
            <a:r>
              <a:rPr lang="it-IT" baseline="0" dirty="0" smtClean="0"/>
              <a:t> prendere in considerazione altre condizioni, è probabile che gli studenti facciano questa preziosa osservazione.</a:t>
            </a:r>
          </a:p>
          <a:p>
            <a:endParaRPr lang="it-IT" baseline="0" dirty="0" smtClean="0"/>
          </a:p>
          <a:p>
            <a:r>
              <a:rPr lang="it-IT" baseline="0" dirty="0" smtClean="0"/>
              <a:t>Ricordando il procedimento utilizzato da Eulero, per calcolare la lunghezza di un percorso si può anche pensare di contare i nodi che caratterizzano il percorso e sottrarre 1 a questo numero. La lunghezza del percorso ABCF è quindi 3 (=4-1) e quella del percorso ABDECF è 5 (=6-1).</a:t>
            </a:r>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Nella domanda sui percorsi possibili, è implicita l’idea di ciclo che gli studenti potrebbero vedere, magari ricorrendo a degli esempi. Allora i percorsi possibili sono: ABDECBDECF, ABDECBDECBDECF, … e così via, all’infinito.</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Per completezza di informazione riportiamo che Eulero pensava di aver provato una condizione necessaria e sufficiente per l’esistenza del cammino richiesto. In realtà l’articolo di Eulero non assicura che la condizione sia sufficiente, ma solo necessaria. Soltanto nel 1873 si ebbe, grazie a Carl </a:t>
            </a:r>
            <a:r>
              <a:rPr lang="it-IT" sz="1200" b="0" i="0" u="none" strike="noStrike" kern="1200" baseline="0" dirty="0" err="1" smtClean="0">
                <a:solidFill>
                  <a:schemeClr val="tx1"/>
                </a:solidFill>
                <a:latin typeface="+mn-lt"/>
                <a:ea typeface="+mn-ea"/>
                <a:cs typeface="+mn-cs"/>
              </a:rPr>
              <a:t>Hierholzer</a:t>
            </a:r>
            <a:r>
              <a:rPr lang="it-IT" sz="1200" b="0" i="0" u="none" strike="noStrike" kern="1200" baseline="0" dirty="0" smtClean="0">
                <a:solidFill>
                  <a:schemeClr val="tx1"/>
                </a:solidFill>
                <a:latin typeface="+mn-lt"/>
                <a:ea typeface="+mn-ea"/>
                <a:cs typeface="+mn-cs"/>
              </a:rPr>
              <a:t>, una prima dimostrazione anche della sufficienza della condizione.</a:t>
            </a:r>
          </a:p>
          <a:p>
            <a:r>
              <a:rPr lang="it-IT" sz="1200" b="0" i="0" u="none" strike="noStrike" kern="1200" baseline="0" dirty="0" smtClean="0">
                <a:solidFill>
                  <a:schemeClr val="tx1"/>
                </a:solidFill>
                <a:latin typeface="+mn-lt"/>
                <a:ea typeface="+mn-ea"/>
                <a:cs typeface="+mn-cs"/>
              </a:rPr>
              <a:t>A questo punto andrebbe richiamato il significato di condizione necessaria e condizione sufficiente, cioè dovremmo riprendere alcuni concetti di logica e approfondire il lavoro originale di Eulero per comprendere a fondo questa informazione.</a:t>
            </a:r>
          </a:p>
          <a:p>
            <a:r>
              <a:rPr lang="it-IT" sz="1200" b="0" i="0" u="none" strike="noStrike" kern="1200" baseline="0" dirty="0" smtClean="0">
                <a:solidFill>
                  <a:schemeClr val="tx1"/>
                </a:solidFill>
                <a:latin typeface="+mn-lt"/>
                <a:ea typeface="+mn-ea"/>
                <a:cs typeface="+mn-cs"/>
              </a:rPr>
              <a:t> </a:t>
            </a:r>
          </a:p>
          <a:p>
            <a:endParaRPr lang="it-IT" sz="1200" b="0" i="0" u="none" strike="noStrike" kern="1200" baseline="0" dirty="0" smtClean="0">
              <a:solidFill>
                <a:schemeClr val="tx1"/>
              </a:solidFill>
              <a:latin typeface="+mn-lt"/>
              <a:ea typeface="+mn-ea"/>
              <a:cs typeface="+mn-cs"/>
            </a:endParaRPr>
          </a:p>
          <a:p>
            <a:endParaRPr lang="it-IT" sz="1200" b="0" i="0" u="none" strike="noStrike" kern="1200" baseline="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30</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1" u="none" strike="noStrike" kern="1200" baseline="0" dirty="0" smtClean="0">
                <a:solidFill>
                  <a:schemeClr val="tx1"/>
                </a:solidFill>
                <a:latin typeface="+mn-lt"/>
                <a:ea typeface="+mn-ea"/>
                <a:cs typeface="+mn-cs"/>
              </a:rPr>
              <a:t>La città è attraversata dal fiume </a:t>
            </a:r>
            <a:r>
              <a:rPr lang="it-IT" sz="1200" b="0" i="1" u="none" strike="noStrike" kern="1200" baseline="0" dirty="0" err="1" smtClean="0">
                <a:solidFill>
                  <a:schemeClr val="tx1"/>
                </a:solidFill>
                <a:latin typeface="+mn-lt"/>
                <a:ea typeface="+mn-ea"/>
                <a:cs typeface="+mn-cs"/>
              </a:rPr>
              <a:t>Pregel</a:t>
            </a:r>
            <a:r>
              <a:rPr lang="it-IT" sz="1200" b="0" i="1" u="none" strike="noStrike" kern="1200" baseline="0" dirty="0" smtClean="0">
                <a:solidFill>
                  <a:schemeClr val="tx1"/>
                </a:solidFill>
                <a:latin typeface="+mn-lt"/>
                <a:ea typeface="+mn-ea"/>
                <a:cs typeface="+mn-cs"/>
              </a:rPr>
              <a:t> (oggi </a:t>
            </a:r>
            <a:r>
              <a:rPr lang="it-IT" sz="1200" b="0" i="1" u="none" strike="noStrike" kern="1200" baseline="0" dirty="0" err="1" smtClean="0">
                <a:solidFill>
                  <a:schemeClr val="tx1"/>
                </a:solidFill>
                <a:latin typeface="+mn-lt"/>
                <a:ea typeface="+mn-ea"/>
                <a:cs typeface="+mn-cs"/>
              </a:rPr>
              <a:t>Pregolya</a:t>
            </a:r>
            <a:r>
              <a:rPr lang="it-IT" sz="1200" b="0" i="1" u="none" strike="noStrike" kern="1200" baseline="0" dirty="0" smtClean="0">
                <a:solidFill>
                  <a:schemeClr val="tx1"/>
                </a:solidFill>
                <a:latin typeface="+mn-lt"/>
                <a:ea typeface="+mn-ea"/>
                <a:cs typeface="+mn-cs"/>
              </a:rPr>
              <a:t>), e un suo quartiere sorge su di un’isola (chiamata </a:t>
            </a:r>
            <a:r>
              <a:rPr lang="it-IT" sz="1200" b="0" i="1" u="none" strike="noStrike" kern="1200" baseline="0" dirty="0" err="1" smtClean="0">
                <a:solidFill>
                  <a:schemeClr val="tx1"/>
                </a:solidFill>
                <a:latin typeface="+mn-lt"/>
                <a:ea typeface="+mn-ea"/>
                <a:cs typeface="+mn-cs"/>
              </a:rPr>
              <a:t>der</a:t>
            </a:r>
            <a:r>
              <a:rPr lang="it-IT" sz="1200" b="0" i="1" u="none" strike="noStrike" kern="1200" baseline="0" dirty="0" smtClean="0">
                <a:solidFill>
                  <a:schemeClr val="tx1"/>
                </a:solidFill>
                <a:latin typeface="+mn-lt"/>
                <a:ea typeface="+mn-ea"/>
                <a:cs typeface="+mn-cs"/>
              </a:rPr>
              <a:t> </a:t>
            </a:r>
            <a:r>
              <a:rPr lang="it-IT" sz="1200" b="0" i="1" u="none" strike="noStrike" kern="1200" baseline="0" dirty="0" err="1" smtClean="0">
                <a:solidFill>
                  <a:schemeClr val="tx1"/>
                </a:solidFill>
                <a:latin typeface="+mn-lt"/>
                <a:ea typeface="+mn-ea"/>
                <a:cs typeface="+mn-cs"/>
              </a:rPr>
              <a:t>Kneiphof</a:t>
            </a:r>
            <a:r>
              <a:rPr lang="it-IT" sz="1200" b="0" i="1" u="none" strike="noStrike" kern="1200" baseline="0" dirty="0" smtClean="0">
                <a:solidFill>
                  <a:schemeClr val="tx1"/>
                </a:solidFill>
                <a:latin typeface="+mn-lt"/>
                <a:ea typeface="+mn-ea"/>
                <a:cs typeface="+mn-cs"/>
              </a:rPr>
              <a:t>) oltre la quale il fiume si spezza in due rami. A quell’epoca l’isola era collegata tramite due ponti con ciascuna delle due sponde che il fiume forma prima di suddividersi, mentre la sponda situata dopo la suddivisione del fiume era collegata con un ponte sia con l’isola sia con le sponde citate precedentemente, per un totale di sette ponti.</a:t>
            </a:r>
          </a:p>
          <a:p>
            <a:r>
              <a:rPr lang="it-IT" sz="1200" b="0" i="0" u="none" strike="noStrike" kern="1200" baseline="0" dirty="0" smtClean="0">
                <a:solidFill>
                  <a:schemeClr val="tx1"/>
                </a:solidFill>
                <a:latin typeface="+mn-lt"/>
                <a:ea typeface="+mn-ea"/>
                <a:cs typeface="+mn-cs"/>
              </a:rPr>
              <a:t>Osserviamo come è immediato  farci un’idea della situazione guardando la mappa, piuttosto che cercare di ricostruirla nella nostra mente ascoltando soltanto la descrizione riportata sopra…</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31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www.fotomat.es è</a:t>
            </a:r>
            <a:r>
              <a:rPr lang="it-IT" baseline="0" dirty="0" smtClean="0"/>
              <a:t> un bel sito di suggestive fotografie matematiche.</a:t>
            </a:r>
          </a:p>
          <a:p>
            <a:r>
              <a:rPr lang="it-IT" baseline="0" dirty="0" smtClean="0"/>
              <a:t>Questa è la foto associata al problema dei 7 ponti di </a:t>
            </a:r>
            <a:r>
              <a:rPr lang="it-IT" sz="1200" dirty="0" err="1" smtClean="0"/>
              <a:t>Königsberg</a:t>
            </a:r>
            <a:r>
              <a:rPr lang="it-IT" sz="1200" dirty="0" smtClean="0"/>
              <a:t>, però riguarda</a:t>
            </a:r>
            <a:r>
              <a:rPr lang="it-IT" sz="1200" baseline="0" dirty="0" smtClean="0"/>
              <a:t> la città svizzera di Berna e non l’attuale Kaliningrad!</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32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33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 esiste davvero</a:t>
            </a:r>
            <a:r>
              <a:rPr lang="it-IT" baseline="0" dirty="0" smtClean="0"/>
              <a:t> la città di </a:t>
            </a:r>
            <a:r>
              <a:rPr lang="it-IT" sz="1200" dirty="0" err="1" smtClean="0"/>
              <a:t>Königsberg</a:t>
            </a:r>
            <a:r>
              <a:rPr lang="it-IT" sz="1200" dirty="0" smtClean="0"/>
              <a:t>, o meglio Kaliningrad come</a:t>
            </a:r>
            <a:r>
              <a:rPr lang="it-IT" sz="1200" baseline="0" dirty="0" smtClean="0"/>
              <a:t> si chiama oggi? Proviamo a cercarla, ad esempio con </a:t>
            </a:r>
            <a:r>
              <a:rPr lang="it-IT" sz="1200" baseline="0" dirty="0" err="1" smtClean="0"/>
              <a:t>Gmaps</a:t>
            </a:r>
            <a:r>
              <a:rPr lang="it-IT" sz="1200" baseline="0" dirty="0" smtClean="0"/>
              <a:t>?</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Esiste! E oggi</a:t>
            </a:r>
            <a:r>
              <a:rPr lang="it-IT" baseline="0" dirty="0" smtClean="0"/>
              <a:t> si trova in Russia, non distante dal Baltico. Proviamo a fare un zoom per osservare meglio la conformazione della città e dei sui corsi d’acqua…</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Ed</a:t>
            </a:r>
            <a:r>
              <a:rPr lang="it-IT" baseline="0" dirty="0" smtClean="0"/>
              <a:t> ecco che nella parte che oggi si trova nella zona sud della città, ci sembra di riconoscere qualcosa che assomiglia alla forma che stiamo cercando…</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 si! E’ proprio l’isola formata dal</a:t>
            </a:r>
            <a:r>
              <a:rPr lang="it-IT" baseline="0" dirty="0" smtClean="0"/>
              <a:t> fiume, che poi si divide in due rami…</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Attraverso</a:t>
            </a:r>
            <a:r>
              <a:rPr lang="it-IT" baseline="0" dirty="0" smtClean="0"/>
              <a:t> lo strumento Street </a:t>
            </a:r>
            <a:r>
              <a:rPr lang="it-IT" baseline="0" dirty="0" err="1" smtClean="0"/>
              <a:t>View</a:t>
            </a:r>
            <a:r>
              <a:rPr lang="it-IT" baseline="0" dirty="0" smtClean="0"/>
              <a:t> di </a:t>
            </a:r>
            <a:r>
              <a:rPr lang="it-IT" baseline="0" dirty="0" err="1" smtClean="0"/>
              <a:t>Gmaps</a:t>
            </a:r>
            <a:r>
              <a:rPr lang="it-IT" baseline="0" dirty="0" smtClean="0"/>
              <a:t>,  possiamo osservare uno dei ponti rimasti nella posizione che aveva nel XVIII secolo (quello che unisce l’isola, su cui è visibile la chiesa, con il quartiere che si trova ad est dell’isola, fra i due rami in cui il fiume si suddivide).</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10</a:t>
            </a:fld>
            <a:endParaRPr lang="it-IT"/>
          </a:p>
        </p:txBody>
      </p:sp>
    </p:spTree>
    <p:extLst>
      <p:ext uri="{BB962C8B-B14F-4D97-AF65-F5344CB8AC3E}">
        <p14:creationId xmlns:p14="http://schemas.microsoft.com/office/powerpoint/2010/main" val="69459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10" name="Segnaposto data 9"/>
          <p:cNvSpPr>
            <a:spLocks noGrp="1"/>
          </p:cNvSpPr>
          <p:nvPr>
            <p:ph type="dt" sz="half" idx="10"/>
          </p:nvPr>
        </p:nvSpPr>
        <p:spPr/>
        <p:txBody>
          <a:bodyPr/>
          <a:lstStyle/>
          <a:p>
            <a:r>
              <a:rPr lang="it-IT" smtClean="0"/>
              <a:t>18/07/2013</a:t>
            </a:r>
            <a:endParaRPr lang="it-IT"/>
          </a:p>
        </p:txBody>
      </p:sp>
      <p:sp>
        <p:nvSpPr>
          <p:cNvPr id="11" name="Segnaposto piè di pagina 10"/>
          <p:cNvSpPr>
            <a:spLocks noGrp="1"/>
          </p:cNvSpPr>
          <p:nvPr>
            <p:ph type="ftr" sz="quarter" idx="11"/>
          </p:nvPr>
        </p:nvSpPr>
        <p:spPr/>
        <p:txBody>
          <a:bodyPr/>
          <a:lstStyle/>
          <a:p>
            <a:r>
              <a:rPr lang="it-IT" smtClean="0"/>
              <a:t>TFA - Università di Tor Vergata  Dipartimento di Matematica</a:t>
            </a:r>
            <a:endParaRPr lang="it-IT"/>
          </a:p>
        </p:txBody>
      </p:sp>
      <p:sp>
        <p:nvSpPr>
          <p:cNvPr id="12" name="Segnaposto numero diapositiva 11"/>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2116286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6223636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0981689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71775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18/07/2013</a:t>
            </a:r>
            <a:endParaRPr lang="it-IT"/>
          </a:p>
        </p:txBody>
      </p:sp>
      <p:sp>
        <p:nvSpPr>
          <p:cNvPr id="8" name="Segnaposto piè di pagina 7"/>
          <p:cNvSpPr>
            <a:spLocks noGrp="1"/>
          </p:cNvSpPr>
          <p:nvPr>
            <p:ph type="ftr" sz="quarter" idx="11"/>
          </p:nvPr>
        </p:nvSpPr>
        <p:spPr/>
        <p:txBody>
          <a:bodyPr/>
          <a:lstStyle/>
          <a:p>
            <a:r>
              <a:rPr lang="it-IT" smtClean="0"/>
              <a:t>TFA - Università di Tor Vergata  Dipartimento di Matematica</a:t>
            </a:r>
            <a:endParaRPr lang="it-IT"/>
          </a:p>
        </p:txBody>
      </p:sp>
      <p:sp>
        <p:nvSpPr>
          <p:cNvPr id="9" name="Segnaposto numero diapositiva 8"/>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23389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18/07/2013</a:t>
            </a:r>
            <a:endParaRPr lang="it-IT"/>
          </a:p>
        </p:txBody>
      </p:sp>
      <p:sp>
        <p:nvSpPr>
          <p:cNvPr id="4" name="Segnaposto piè di pagina 3"/>
          <p:cNvSpPr>
            <a:spLocks noGrp="1"/>
          </p:cNvSpPr>
          <p:nvPr>
            <p:ph type="ftr" sz="quarter" idx="11"/>
          </p:nvPr>
        </p:nvSpPr>
        <p:spPr/>
        <p:txBody>
          <a:bodyPr/>
          <a:lstStyle/>
          <a:p>
            <a:r>
              <a:rPr lang="it-IT" smtClean="0"/>
              <a:t>TFA - Università di Tor Vergata  Dipartimento di Matematica</a:t>
            </a:r>
            <a:endParaRPr lang="it-IT"/>
          </a:p>
        </p:txBody>
      </p:sp>
      <p:sp>
        <p:nvSpPr>
          <p:cNvPr id="5" name="Segnaposto numero diapositiva 4"/>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45980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18/07/2013</a:t>
            </a:r>
            <a:endParaRPr lang="it-IT"/>
          </a:p>
        </p:txBody>
      </p:sp>
      <p:sp>
        <p:nvSpPr>
          <p:cNvPr id="3" name="Segnaposto piè di pagina 2"/>
          <p:cNvSpPr>
            <a:spLocks noGrp="1"/>
          </p:cNvSpPr>
          <p:nvPr>
            <p:ph type="ftr" sz="quarter" idx="11"/>
          </p:nvPr>
        </p:nvSpPr>
        <p:spPr/>
        <p:txBody>
          <a:bodyPr/>
          <a:lstStyle/>
          <a:p>
            <a:r>
              <a:rPr lang="it-IT" smtClean="0"/>
              <a:t>TFA - Università di Tor Vergata  Dipartimento di Matematica</a:t>
            </a:r>
            <a:endParaRPr lang="it-IT"/>
          </a:p>
        </p:txBody>
      </p:sp>
      <p:sp>
        <p:nvSpPr>
          <p:cNvPr id="4" name="Segnaposto numero diapositiva 3"/>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408185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18/07/2013</a:t>
            </a:r>
            <a:endParaRPr lang="it-IT"/>
          </a:p>
        </p:txBody>
      </p:sp>
      <p:sp>
        <p:nvSpPr>
          <p:cNvPr id="4" name="Segnaposto piè di pagina 3"/>
          <p:cNvSpPr>
            <a:spLocks noGrp="1"/>
          </p:cNvSpPr>
          <p:nvPr>
            <p:ph type="ftr" sz="quarter" idx="11"/>
          </p:nvPr>
        </p:nvSpPr>
        <p:spPr/>
        <p:txBody>
          <a:bodyPr/>
          <a:lstStyle/>
          <a:p>
            <a:r>
              <a:rPr lang="it-IT" smtClean="0"/>
              <a:t>TFA - Università di Tor Vergata  Dipartimento di Matematica</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8487061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184982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3092987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398958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22930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49491" y="260648"/>
            <a:ext cx="7362869" cy="994086"/>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11"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931" t="28782" r="27949" b="28253"/>
          <a:stretch/>
        </p:blipFill>
        <p:spPr bwMode="auto">
          <a:xfrm>
            <a:off x="7859615" y="309524"/>
            <a:ext cx="744833" cy="88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egnaposto data 15"/>
          <p:cNvSpPr>
            <a:spLocks noGrp="1"/>
          </p:cNvSpPr>
          <p:nvPr>
            <p:ph type="dt" sz="half" idx="10"/>
          </p:nvPr>
        </p:nvSpPr>
        <p:spPr/>
        <p:txBody>
          <a:bodyPr/>
          <a:lstStyle/>
          <a:p>
            <a:r>
              <a:rPr lang="it-IT" smtClean="0"/>
              <a:t>18/07/2013</a:t>
            </a:r>
            <a:endParaRPr lang="it-IT"/>
          </a:p>
        </p:txBody>
      </p:sp>
      <p:sp>
        <p:nvSpPr>
          <p:cNvPr id="17" name="Segnaposto piè di pagina 16"/>
          <p:cNvSpPr>
            <a:spLocks noGrp="1"/>
          </p:cNvSpPr>
          <p:nvPr>
            <p:ph type="ftr" sz="quarter" idx="11"/>
          </p:nvPr>
        </p:nvSpPr>
        <p:spPr/>
        <p:txBody>
          <a:bodyPr/>
          <a:lstStyle/>
          <a:p>
            <a:r>
              <a:rPr lang="it-IT" smtClean="0"/>
              <a:t>TFA - Università di Tor Vergata  Dipartimento di Matematica</a:t>
            </a:r>
            <a:endParaRPr lang="it-IT"/>
          </a:p>
        </p:txBody>
      </p:sp>
      <p:sp>
        <p:nvSpPr>
          <p:cNvPr id="18" name="Segnaposto numero diapositiva 17"/>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18/07/2013</a:t>
            </a:r>
            <a:endParaRPr lang="it-IT"/>
          </a:p>
        </p:txBody>
      </p:sp>
      <p:sp>
        <p:nvSpPr>
          <p:cNvPr id="8" name="Segnaposto piè di pagina 7"/>
          <p:cNvSpPr>
            <a:spLocks noGrp="1"/>
          </p:cNvSpPr>
          <p:nvPr>
            <p:ph type="ftr" sz="quarter" idx="11"/>
          </p:nvPr>
        </p:nvSpPr>
        <p:spPr/>
        <p:txBody>
          <a:bodyPr/>
          <a:lstStyle/>
          <a:p>
            <a:r>
              <a:rPr lang="it-IT" smtClean="0"/>
              <a:t>TFA - Università di Tor Vergata  Dipartimento di Matematica</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18/07/2013</a:t>
            </a:r>
            <a:endParaRPr lang="it-IT"/>
          </a:p>
        </p:txBody>
      </p:sp>
      <p:sp>
        <p:nvSpPr>
          <p:cNvPr id="4" name="Segnaposto piè di pagina 3"/>
          <p:cNvSpPr>
            <a:spLocks noGrp="1"/>
          </p:cNvSpPr>
          <p:nvPr>
            <p:ph type="ftr" sz="quarter" idx="11"/>
          </p:nvPr>
        </p:nvSpPr>
        <p:spPr/>
        <p:txBody>
          <a:bodyPr/>
          <a:lstStyle/>
          <a:p>
            <a:r>
              <a:rPr lang="it-IT" smtClean="0"/>
              <a:t>TFA - Università di Tor Vergata  Dipartimento di Matematica</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18/07/2013</a:t>
            </a:r>
            <a:endParaRPr lang="it-IT"/>
          </a:p>
        </p:txBody>
      </p:sp>
      <p:sp>
        <p:nvSpPr>
          <p:cNvPr id="3" name="Segnaposto piè di pagina 2"/>
          <p:cNvSpPr>
            <a:spLocks noGrp="1"/>
          </p:cNvSpPr>
          <p:nvPr>
            <p:ph type="ftr" sz="quarter" idx="11"/>
          </p:nvPr>
        </p:nvSpPr>
        <p:spPr/>
        <p:txBody>
          <a:bodyPr/>
          <a:lstStyle/>
          <a:p>
            <a:r>
              <a:rPr lang="it-IT" smtClean="0"/>
              <a:t>TFA - Università di Tor Vergata  Dipartimento di Matematica</a:t>
            </a:r>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18/07/2013</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TFA - Università di Tor Vergata  Dipartimento di Matematica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18/07/2013</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TFA - Università di Tor Vergata  Dipartimento di Matematica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1CE5-29D2-4A04-9F02-409C4C0C2116}" type="slidenum">
              <a:rPr lang="it-IT" smtClean="0"/>
              <a:t>‹N›</a:t>
            </a:fld>
            <a:endParaRPr lang="it-IT"/>
          </a:p>
        </p:txBody>
      </p:sp>
    </p:spTree>
    <p:extLst>
      <p:ext uri="{BB962C8B-B14F-4D97-AF65-F5344CB8AC3E}">
        <p14:creationId xmlns:p14="http://schemas.microsoft.com/office/powerpoint/2010/main" val="88566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2RsxuNPfnQLmM&amp;tbnid=IGFTqknUzjr1JM:&amp;ved=0CAUQjRw&amp;url=http://btfp.sp.unipi.it/dida/reti/ar01s06.html&amp;ei=mp1vUrLzA8330gWW6YGwDg&amp;bvm=bv.55123115,d.d2k&amp;psig=AFQjCNE9Bd4LsQIR9frJeTVzb9PCd3AxKA&amp;ust=138313294773604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www.google.es/url?sa=i&amp;rct=j&amp;q=&amp;esrc=s&amp;frm=1&amp;source=images&amp;cd=&amp;cad=rja&amp;docid=AEg6rybXV8ZK9M&amp;tbnid=KzZMOzQmFaBHiM:&amp;ved=0CAUQjRw&amp;url=http://albertopiedrabuena.blogspot.com/2008/04/los-puentes-de-knigsberg.html&amp;ei=z5xvUomINIi10wW1-YH4CA&amp;bvm=bv.55123115,d.d2k&amp;psig=AFQjCNFITGedHX40gjDMXx7wTb05qYGarw&amp;ust=138313231944910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it/url?sa=i&amp;source=images&amp;cd=&amp;cad=rja&amp;docid=l4CIFRPoimyHEM&amp;tbnid=ngaH9TjIYSZBHM:&amp;ved=0CAgQjRwwAA&amp;url=http://it.wikipedia.org/wiki/Eulero&amp;ei=_SqLUqCIFYqn4ATMpICoDw&amp;psig=AFQjCNF2_YEs0j4muTDKQvajqN3PXBOsqQ&amp;ust=138493862138380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docid=sDbPtSq83xqLJM&amp;tbnid=IDj-KNOeeCZ0qM:&amp;ved=0CAUQjRw&amp;url=http://www.facebookgrafi.altervista.org/Ponti.htm&amp;ei=HqRvUqXhIcmGswb5hIDACA&amp;bvm=bv.55123115,d.d2k&amp;psig=AFQjCNE9Bd4LsQIR9frJeTVzb9PCd3AxKA&amp;ust=138313294773604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L6PKh3DNekvuoM&amp;tbnid=wjKP1p4PwI0SZM:&amp;ved=0CAUQjRw&amp;url=http://www.fotomat.es/los-7-puentes-de-konigsberg/&amp;ei=V5tvUvjOMIi00wXhioCYDQ&amp;bvm=bv.55123115,d.d2k&amp;psig=AFQjCNFITGedHX40gjDMXx7wTb05qYGarw&amp;ust=1383132319449103"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hyperlink" Target="http://www.fotomat.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weZVVoadxJ7XsM&amp;tbnid=mktSyVnnsVkhPM:&amp;ved=0CAUQjRw&amp;url=http://topologia.wordpress.com/2008/10/07/6-el-problema-de-los-puentes-de-konigsberg/&amp;ei=iptvUs6fNofX0QWwzoGQBw&amp;bvm=bv.55123115,d.d2k&amp;psig=AFQjCNFITGedHX40gjDMXx7wTb05qYGarw&amp;ust=138313231944910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391023"/>
            <a:ext cx="7772400" cy="1470025"/>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r>
              <a:rPr lang="it-IT" sz="4000" dirty="0" smtClean="0">
                <a:solidFill>
                  <a:srgbClr val="008000"/>
                </a:solidFill>
              </a:rPr>
              <a:t>Dai Ponti di</a:t>
            </a:r>
            <a:r>
              <a:rPr lang="it-IT" sz="4000" dirty="0">
                <a:solidFill>
                  <a:srgbClr val="008000"/>
                </a:solidFill>
              </a:rPr>
              <a:t> </a:t>
            </a:r>
            <a:r>
              <a:rPr lang="it-IT" sz="4000" dirty="0" err="1">
                <a:solidFill>
                  <a:srgbClr val="008000"/>
                </a:solidFill>
              </a:rPr>
              <a:t>Königsberg</a:t>
            </a:r>
            <a:r>
              <a:rPr lang="it-IT" sz="4000" dirty="0">
                <a:solidFill>
                  <a:srgbClr val="008000"/>
                </a:solidFill>
              </a:rPr>
              <a:t> </a:t>
            </a:r>
            <a:r>
              <a:rPr lang="it-IT" sz="4000" dirty="0" smtClean="0">
                <a:solidFill>
                  <a:srgbClr val="008000"/>
                </a:solidFill>
              </a:rPr>
              <a:t>al </a:t>
            </a:r>
            <a:br>
              <a:rPr lang="it-IT" sz="4000" dirty="0" smtClean="0">
                <a:solidFill>
                  <a:srgbClr val="008000"/>
                </a:solidFill>
              </a:rPr>
            </a:br>
            <a:r>
              <a:rPr lang="it-IT" sz="4000" dirty="0" smtClean="0">
                <a:solidFill>
                  <a:srgbClr val="008000"/>
                </a:solidFill>
              </a:rPr>
              <a:t>Grafo di Progetto</a:t>
            </a:r>
            <a:endParaRPr lang="it-IT" sz="4000" dirty="0">
              <a:solidFill>
                <a:srgbClr val="008000"/>
              </a:solidFill>
            </a:endParaRPr>
          </a:p>
        </p:txBody>
      </p:sp>
      <p:sp>
        <p:nvSpPr>
          <p:cNvPr id="3" name="Sottotitolo 2"/>
          <p:cNvSpPr>
            <a:spLocks noGrp="1"/>
          </p:cNvSpPr>
          <p:nvPr>
            <p:ph type="subTitle" idx="1"/>
          </p:nvPr>
        </p:nvSpPr>
        <p:spPr/>
        <p:txBody>
          <a:bodyPr>
            <a:normAutofit lnSpcReduction="10000"/>
          </a:bodyPr>
          <a:lstStyle/>
          <a:p>
            <a:endParaRPr lang="it-IT" sz="2400" dirty="0" smtClean="0"/>
          </a:p>
          <a:p>
            <a:r>
              <a:rPr lang="it-IT" sz="2400" dirty="0" smtClean="0"/>
              <a:t>Proposta di un percorso didattico / parte 1 di 2</a:t>
            </a:r>
          </a:p>
          <a:p>
            <a:r>
              <a:rPr lang="it-IT" sz="2400" dirty="0" smtClean="0"/>
              <a:t>TFA, Tor Vergata</a:t>
            </a:r>
          </a:p>
          <a:p>
            <a:r>
              <a:rPr lang="it-IT" sz="2400" dirty="0" smtClean="0"/>
              <a:t>novembre 2013</a:t>
            </a:r>
          </a:p>
        </p:txBody>
      </p:sp>
      <p:sp>
        <p:nvSpPr>
          <p:cNvPr id="4" name="Rettangolo 3"/>
          <p:cNvSpPr/>
          <p:nvPr/>
        </p:nvSpPr>
        <p:spPr>
          <a:xfrm>
            <a:off x="2627784" y="908720"/>
            <a:ext cx="4572000" cy="923330"/>
          </a:xfrm>
          <a:prstGeom prst="rect">
            <a:avLst/>
          </a:prstGeom>
        </p:spPr>
        <p:txBody>
          <a:bodyPr>
            <a:spAutoFit/>
          </a:bodyPr>
          <a:lstStyle/>
          <a:p>
            <a:endParaRPr lang="it-IT" dirty="0"/>
          </a:p>
          <a:p>
            <a:r>
              <a:rPr lang="it-IT" dirty="0" smtClean="0">
                <a:solidFill>
                  <a:schemeClr val="bg1">
                    <a:lumMod val="50000"/>
                  </a:schemeClr>
                </a:solidFill>
              </a:rPr>
              <a:t>Università </a:t>
            </a:r>
            <a:r>
              <a:rPr lang="it-IT" dirty="0">
                <a:solidFill>
                  <a:schemeClr val="bg1">
                    <a:lumMod val="50000"/>
                  </a:schemeClr>
                </a:solidFill>
              </a:rPr>
              <a:t>degli Studi di Roma “Tor Vergata” Dipartimento di Matematica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1" t="28782" r="27949" b="28253"/>
          <a:stretch/>
        </p:blipFill>
        <p:spPr bwMode="auto">
          <a:xfrm>
            <a:off x="1763688" y="764704"/>
            <a:ext cx="918848" cy="109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724128" y="6165304"/>
            <a:ext cx="2664296" cy="369332"/>
          </a:xfrm>
          <a:prstGeom prst="rect">
            <a:avLst/>
          </a:prstGeom>
          <a:noFill/>
        </p:spPr>
        <p:txBody>
          <a:bodyPr wrap="square" rtlCol="0">
            <a:spAutoFit/>
          </a:bodyPr>
          <a:lstStyle/>
          <a:p>
            <a:r>
              <a:rPr lang="it-IT" dirty="0" smtClean="0">
                <a:solidFill>
                  <a:schemeClr val="tx1">
                    <a:tint val="75000"/>
                  </a:schemeClr>
                </a:solidFill>
              </a:rPr>
              <a:t>Maria </a:t>
            </a:r>
            <a:r>
              <a:rPr lang="it-IT" dirty="0">
                <a:solidFill>
                  <a:schemeClr val="tx1">
                    <a:tint val="75000"/>
                  </a:schemeClr>
                </a:solidFill>
              </a:rPr>
              <a:t>Antonietta </a:t>
            </a:r>
            <a:r>
              <a:rPr lang="it-IT" dirty="0" err="1">
                <a:solidFill>
                  <a:schemeClr val="tx1">
                    <a:tint val="75000"/>
                  </a:schemeClr>
                </a:solidFill>
              </a:rPr>
              <a:t>Restaino</a:t>
            </a:r>
            <a:endParaRPr lang="it-IT" dirty="0">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dirty="0" smtClean="0">
                <a:solidFill>
                  <a:srgbClr val="008000"/>
                </a:solidFill>
              </a:rPr>
              <a:t>Kaliningrad </a:t>
            </a:r>
            <a:r>
              <a:rPr lang="it-IT" sz="3600" dirty="0" smtClean="0">
                <a:solidFill>
                  <a:srgbClr val="008000"/>
                </a:solidFill>
              </a:rPr>
              <a:t>(</a:t>
            </a:r>
            <a:r>
              <a:rPr lang="it-IT" sz="3600" dirty="0" err="1" smtClean="0">
                <a:solidFill>
                  <a:srgbClr val="008000"/>
                </a:solidFill>
              </a:rPr>
              <a:t>GMaps</a:t>
            </a:r>
            <a:r>
              <a:rPr lang="it-IT" sz="3600" dirty="0" smtClean="0">
                <a:solidFill>
                  <a:srgbClr val="008000"/>
                </a:solidFill>
              </a:rPr>
              <a:t>, Street </a:t>
            </a:r>
            <a:r>
              <a:rPr lang="it-IT" sz="3600" dirty="0" err="1" smtClean="0">
                <a:solidFill>
                  <a:srgbClr val="008000"/>
                </a:solidFill>
              </a:rPr>
              <a:t>View</a:t>
            </a:r>
            <a:r>
              <a:rPr lang="it-IT" sz="3600" dirty="0" smtClean="0">
                <a:solidFill>
                  <a:srgbClr val="008000"/>
                </a:solidFill>
              </a:rPr>
              <a:t>)</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10</a:t>
            </a:fld>
            <a:endParaRPr lang="it-IT"/>
          </a:p>
        </p:txBody>
      </p:sp>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1" t="1851" r="1643" b="1932"/>
          <a:stretch/>
        </p:blipFill>
        <p:spPr bwMode="auto">
          <a:xfrm>
            <a:off x="674660" y="1340768"/>
            <a:ext cx="692167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517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dirty="0" smtClean="0">
                <a:solidFill>
                  <a:srgbClr val="008000"/>
                </a:solidFill>
              </a:rPr>
              <a:t>Kaliningrad </a:t>
            </a:r>
            <a:r>
              <a:rPr lang="it-IT" sz="3600" dirty="0" smtClean="0">
                <a:solidFill>
                  <a:srgbClr val="008000"/>
                </a:solidFill>
              </a:rPr>
              <a:t>(</a:t>
            </a:r>
            <a:r>
              <a:rPr lang="it-IT" sz="3600" dirty="0" err="1" smtClean="0">
                <a:solidFill>
                  <a:srgbClr val="008000"/>
                </a:solidFill>
              </a:rPr>
              <a:t>GMaps</a:t>
            </a:r>
            <a:r>
              <a:rPr lang="it-IT" sz="3600" dirty="0" smtClean="0">
                <a:solidFill>
                  <a:srgbClr val="008000"/>
                </a:solidFill>
              </a:rPr>
              <a:t>, Street </a:t>
            </a:r>
            <a:r>
              <a:rPr lang="it-IT" sz="3600" dirty="0" err="1" smtClean="0">
                <a:solidFill>
                  <a:srgbClr val="008000"/>
                </a:solidFill>
              </a:rPr>
              <a:t>View</a:t>
            </a:r>
            <a:r>
              <a:rPr lang="it-IT" sz="3600" dirty="0" smtClean="0">
                <a:solidFill>
                  <a:srgbClr val="008000"/>
                </a:solidFill>
              </a:rPr>
              <a:t>)</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11</a:t>
            </a:fld>
            <a:endParaRPr lang="it-IT"/>
          </a:p>
        </p:txBody>
      </p:sp>
      <p:pic>
        <p:nvPicPr>
          <p:cNvPr id="1026" name="Picture 2" descr="C:\Users\realtech\Desktop\Ghione\Teoria dei grafi\mappa_Kaliningr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6696744" cy="501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40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Processi di pensiero e topologia </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12</a:t>
            </a:fld>
            <a:endParaRPr lang="it-IT"/>
          </a:p>
        </p:txBody>
      </p:sp>
      <p:sp>
        <p:nvSpPr>
          <p:cNvPr id="12" name="Segnaposto contenuto 2"/>
          <p:cNvSpPr>
            <a:spLocks noGrp="1"/>
          </p:cNvSpPr>
          <p:nvPr>
            <p:ph idx="1"/>
          </p:nvPr>
        </p:nvSpPr>
        <p:spPr>
          <a:xfrm>
            <a:off x="611560" y="1484784"/>
            <a:ext cx="7128792" cy="4608512"/>
          </a:xfrm>
        </p:spPr>
        <p:txBody>
          <a:bodyPr>
            <a:normAutofit fontScale="70000" lnSpcReduction="20000"/>
          </a:bodyPr>
          <a:lstStyle/>
          <a:p>
            <a:pPr algn="just">
              <a:buClr>
                <a:srgbClr val="27781A"/>
              </a:buClr>
              <a:buFont typeface="Wingdings" pitchFamily="2" charset="2"/>
              <a:buChar char="§"/>
            </a:pPr>
            <a:r>
              <a:rPr lang="it-IT" sz="3400" dirty="0" smtClean="0"/>
              <a:t>Riflettiamo sul processo che ci consente di riconoscere l’area dei 7 ponti di </a:t>
            </a:r>
            <a:r>
              <a:rPr lang="it-IT" sz="3400" dirty="0" err="1" smtClean="0"/>
              <a:t>K</a:t>
            </a:r>
            <a:r>
              <a:rPr lang="it-IT" sz="3400" dirty="0" err="1"/>
              <a:t>ö</a:t>
            </a:r>
            <a:r>
              <a:rPr lang="it-IT" sz="3400" dirty="0" err="1" smtClean="0"/>
              <a:t>nigsberg</a:t>
            </a:r>
            <a:r>
              <a:rPr lang="it-IT" sz="3400" dirty="0" smtClean="0"/>
              <a:t>, nell’attuale assetto della città di Kaliningrad.</a:t>
            </a:r>
          </a:p>
          <a:p>
            <a:pPr marL="0" indent="0" algn="just">
              <a:buClr>
                <a:srgbClr val="27781A"/>
              </a:buClr>
              <a:buNone/>
            </a:pPr>
            <a:endParaRPr lang="it-IT" sz="3400" dirty="0" smtClean="0"/>
          </a:p>
          <a:p>
            <a:pPr algn="just">
              <a:buClr>
                <a:srgbClr val="27781A"/>
              </a:buClr>
              <a:buFont typeface="Wingdings" pitchFamily="2" charset="2"/>
              <a:buChar char="§"/>
            </a:pPr>
            <a:r>
              <a:rPr lang="it-IT" sz="3400" dirty="0" smtClean="0"/>
              <a:t>Riscontriamo una </a:t>
            </a:r>
            <a:r>
              <a:rPr lang="it-IT" sz="3400" i="1" dirty="0" smtClean="0"/>
              <a:t>somiglianza</a:t>
            </a:r>
            <a:r>
              <a:rPr lang="it-IT" sz="3400" dirty="0" smtClean="0"/>
              <a:t> tra le mappe antiche e le moderne foto da satellite. Ma cosa in particolare ci fa essere certi di aver individuato il sito corretto?</a:t>
            </a:r>
          </a:p>
          <a:p>
            <a:pPr algn="just">
              <a:buClr>
                <a:srgbClr val="27781A"/>
              </a:buClr>
              <a:buFont typeface="Wingdings" pitchFamily="2" charset="2"/>
              <a:buChar char="§"/>
            </a:pPr>
            <a:endParaRPr lang="it-IT" sz="3400" dirty="0" smtClean="0"/>
          </a:p>
          <a:p>
            <a:pPr algn="just">
              <a:buClr>
                <a:srgbClr val="27781A"/>
              </a:buClr>
              <a:buFont typeface="Wingdings" pitchFamily="2" charset="2"/>
              <a:buChar char="§"/>
            </a:pPr>
            <a:r>
              <a:rPr lang="it-IT" sz="3400" dirty="0" smtClean="0"/>
              <a:t>Mi pare che quello che ricerchiamo è uno schema, alcune proprietà che ci aspettiamo siano probabilmente rimaste invariate:</a:t>
            </a:r>
          </a:p>
          <a:p>
            <a:pPr lvl="1" algn="just">
              <a:buClr>
                <a:srgbClr val="27781A"/>
              </a:buClr>
              <a:buFont typeface="Wingdings" pitchFamily="2" charset="2"/>
              <a:buChar char="§"/>
            </a:pPr>
            <a:r>
              <a:rPr lang="it-IT" sz="3000" dirty="0"/>
              <a:t>i</a:t>
            </a:r>
            <a:r>
              <a:rPr lang="it-IT" sz="3000" dirty="0" smtClean="0"/>
              <a:t>l fiume si divide formando un’isola,</a:t>
            </a:r>
          </a:p>
          <a:p>
            <a:pPr lvl="1" algn="just">
              <a:buClr>
                <a:srgbClr val="27781A"/>
              </a:buClr>
              <a:buFont typeface="Wingdings" pitchFamily="2" charset="2"/>
              <a:buChar char="§"/>
            </a:pPr>
            <a:r>
              <a:rPr lang="it-IT" sz="3000" dirty="0" smtClean="0"/>
              <a:t>dopo l’isola il fiume si spezza in due rami,</a:t>
            </a:r>
          </a:p>
          <a:p>
            <a:pPr lvl="1" algn="just">
              <a:buClr>
                <a:srgbClr val="27781A"/>
              </a:buClr>
              <a:buFont typeface="Wingdings" pitchFamily="2" charset="2"/>
              <a:buChar char="§"/>
            </a:pPr>
            <a:r>
              <a:rPr lang="it-IT" sz="3000" dirty="0" smtClean="0"/>
              <a:t>dividendo la città in quattro parti. </a:t>
            </a:r>
            <a:endParaRPr lang="it-IT" sz="3000" dirty="0"/>
          </a:p>
        </p:txBody>
      </p:sp>
    </p:spTree>
    <p:extLst>
      <p:ext uri="{BB962C8B-B14F-4D97-AF65-F5344CB8AC3E}">
        <p14:creationId xmlns:p14="http://schemas.microsoft.com/office/powerpoint/2010/main" val="1791594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Lo schema di Eulero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13</a:t>
            </a:fld>
            <a:endParaRPr lang="it-IT"/>
          </a:p>
        </p:txBody>
      </p:sp>
      <p:pic>
        <p:nvPicPr>
          <p:cNvPr id="5122" name="Picture 2" descr="http://btfp.sp.unipi.it/dida/reti/img0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311528"/>
            <a:ext cx="6768752" cy="3557631"/>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p:cNvSpPr>
            <a:spLocks noGrp="1"/>
          </p:cNvSpPr>
          <p:nvPr>
            <p:ph idx="1"/>
          </p:nvPr>
        </p:nvSpPr>
        <p:spPr>
          <a:xfrm>
            <a:off x="611560" y="5013176"/>
            <a:ext cx="7272808" cy="1368152"/>
          </a:xfrm>
        </p:spPr>
        <p:txBody>
          <a:bodyPr>
            <a:noAutofit/>
          </a:bodyPr>
          <a:lstStyle/>
          <a:p>
            <a:pPr algn="just">
              <a:buClr>
                <a:srgbClr val="27781A"/>
              </a:buClr>
              <a:buFont typeface="Wingdings" pitchFamily="2" charset="2"/>
              <a:buChar char="§"/>
            </a:pPr>
            <a:r>
              <a:rPr lang="it-IT" sz="1400" dirty="0" smtClean="0"/>
              <a:t>Questo schema è tratto </a:t>
            </a:r>
            <a:r>
              <a:rPr lang="it-IT" sz="1400" dirty="0"/>
              <a:t>dal </a:t>
            </a:r>
            <a:r>
              <a:rPr lang="it-IT" sz="1400" dirty="0" smtClean="0"/>
              <a:t>lavoro di Eulero:  </a:t>
            </a:r>
            <a:r>
              <a:rPr lang="it-IT" sz="1400" i="1" dirty="0" err="1"/>
              <a:t>Solutio</a:t>
            </a:r>
            <a:r>
              <a:rPr lang="it-IT" sz="1400" i="1" dirty="0"/>
              <a:t> </a:t>
            </a:r>
            <a:r>
              <a:rPr lang="it-IT" sz="1400" i="1" dirty="0" err="1"/>
              <a:t>Problematis</a:t>
            </a:r>
            <a:r>
              <a:rPr lang="it-IT" sz="1400" i="1" dirty="0"/>
              <a:t> ad </a:t>
            </a:r>
            <a:r>
              <a:rPr lang="it-IT" sz="1400" i="1" dirty="0" err="1" smtClean="0"/>
              <a:t>Geometriam</a:t>
            </a:r>
            <a:r>
              <a:rPr lang="it-IT" sz="1400" i="1" dirty="0" smtClean="0"/>
              <a:t> </a:t>
            </a:r>
            <a:r>
              <a:rPr lang="it-IT" sz="1400" i="1" dirty="0" err="1" smtClean="0"/>
              <a:t>Situs</a:t>
            </a:r>
            <a:r>
              <a:rPr lang="it-IT" sz="1400" i="1" dirty="0" smtClean="0"/>
              <a:t> </a:t>
            </a:r>
            <a:r>
              <a:rPr lang="it-IT" sz="1400" i="1" dirty="0" err="1"/>
              <a:t>Pertinentis</a:t>
            </a:r>
            <a:r>
              <a:rPr lang="it-IT" sz="1400" dirty="0"/>
              <a:t>, pubblicato per la prima </a:t>
            </a:r>
            <a:r>
              <a:rPr lang="it-IT" sz="1400" dirty="0" smtClean="0"/>
              <a:t>volta nel 1741 </a:t>
            </a:r>
            <a:r>
              <a:rPr lang="it-IT" sz="1400" dirty="0"/>
              <a:t>nei </a:t>
            </a:r>
            <a:r>
              <a:rPr lang="it-IT" sz="1400" dirty="0" err="1"/>
              <a:t>Commentarii</a:t>
            </a:r>
            <a:r>
              <a:rPr lang="it-IT" sz="1400" dirty="0"/>
              <a:t> </a:t>
            </a:r>
            <a:r>
              <a:rPr lang="it-IT" sz="1400" dirty="0" err="1"/>
              <a:t>academiae</a:t>
            </a:r>
            <a:r>
              <a:rPr lang="it-IT" sz="1400" dirty="0"/>
              <a:t> </a:t>
            </a:r>
            <a:r>
              <a:rPr lang="it-IT" sz="1400" dirty="0" err="1"/>
              <a:t>scientiarum</a:t>
            </a:r>
            <a:r>
              <a:rPr lang="it-IT" sz="1400" dirty="0"/>
              <a:t> </a:t>
            </a:r>
            <a:r>
              <a:rPr lang="it-IT" sz="1400" dirty="0" err="1"/>
              <a:t>Petropolitanae</a:t>
            </a:r>
            <a:r>
              <a:rPr lang="it-IT" sz="1400" dirty="0"/>
              <a:t> 8, </a:t>
            </a:r>
            <a:r>
              <a:rPr lang="it-IT" sz="1400" dirty="0" err="1"/>
              <a:t>pagg</a:t>
            </a:r>
            <a:r>
              <a:rPr lang="it-IT" sz="1400" dirty="0"/>
              <a:t>. </a:t>
            </a:r>
            <a:r>
              <a:rPr lang="it-IT" sz="1400" dirty="0" smtClean="0"/>
              <a:t>128-140.</a:t>
            </a:r>
            <a:endParaRPr lang="it-IT" sz="1400" dirty="0"/>
          </a:p>
          <a:p>
            <a:pPr algn="just">
              <a:buClr>
                <a:srgbClr val="27781A"/>
              </a:buClr>
              <a:buFont typeface="Wingdings" pitchFamily="2" charset="2"/>
              <a:buChar char="§"/>
            </a:pPr>
            <a:r>
              <a:rPr lang="it-IT" sz="1400" dirty="0" smtClean="0"/>
              <a:t>Trattandosi di uno schema, Eulero può permettersi di distaccarsi della realtà più di quanto non avvenga normalmente per una mappa: riconosciamo valido questo schema perché mantiene invariate le proprietà che abbiamo osservato</a:t>
            </a:r>
            <a:r>
              <a:rPr lang="it-IT" sz="1000" dirty="0" smtClean="0"/>
              <a:t>.  </a:t>
            </a:r>
          </a:p>
        </p:txBody>
      </p:sp>
    </p:spTree>
    <p:extLst>
      <p:ext uri="{BB962C8B-B14F-4D97-AF65-F5344CB8AC3E}">
        <p14:creationId xmlns:p14="http://schemas.microsoft.com/office/powerpoint/2010/main" val="1067620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L’analisi del problema</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14</a:t>
            </a:fld>
            <a:endParaRPr lang="it-IT"/>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8" t="2540" r="2225" b="6235"/>
          <a:stretch/>
        </p:blipFill>
        <p:spPr bwMode="auto">
          <a:xfrm>
            <a:off x="3518027" y="1556792"/>
            <a:ext cx="415031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egnaposto contenuto 2"/>
          <p:cNvSpPr>
            <a:spLocks noGrp="1"/>
          </p:cNvSpPr>
          <p:nvPr>
            <p:ph idx="1"/>
          </p:nvPr>
        </p:nvSpPr>
        <p:spPr>
          <a:xfrm>
            <a:off x="611560" y="4653136"/>
            <a:ext cx="7128792" cy="1368152"/>
          </a:xfrm>
        </p:spPr>
        <p:txBody>
          <a:bodyPr>
            <a:noAutofit/>
          </a:bodyPr>
          <a:lstStyle/>
          <a:p>
            <a:pPr algn="just">
              <a:buClr>
                <a:srgbClr val="27781A"/>
              </a:buClr>
              <a:buFont typeface="Wingdings" pitchFamily="2" charset="2"/>
              <a:buChar char="§"/>
            </a:pPr>
            <a:r>
              <a:rPr lang="it-IT" sz="1400" dirty="0" smtClean="0"/>
              <a:t>Potremmo iniziare col fare delle prove empiriche, da cui far scaturire qualche osservazione;</a:t>
            </a:r>
          </a:p>
          <a:p>
            <a:pPr algn="just">
              <a:buClr>
                <a:srgbClr val="27781A"/>
              </a:buClr>
              <a:buFont typeface="Wingdings" pitchFamily="2" charset="2"/>
              <a:buChar char="§"/>
            </a:pPr>
            <a:r>
              <a:rPr lang="it-IT" sz="1400" dirty="0" smtClean="0"/>
              <a:t>Quindi, ad esempio, chiederci  cosa succede se una regione è collegata con un solo ponte ad una sola altra regione. E se questa situazione valesse per due regioni? E per tre? </a:t>
            </a:r>
          </a:p>
          <a:p>
            <a:pPr algn="just">
              <a:buClr>
                <a:srgbClr val="27781A"/>
              </a:buClr>
              <a:buFont typeface="Wingdings" pitchFamily="2" charset="2"/>
              <a:buChar char="§"/>
            </a:pPr>
            <a:r>
              <a:rPr lang="it-IT" sz="1400" dirty="0" smtClean="0"/>
              <a:t>Andando più in profondità, cosa significa per ciascuna regione avere un numero pari o un numero dispari di collegamenti? </a:t>
            </a:r>
            <a:endParaRPr lang="it-IT" sz="1000" dirty="0" smtClean="0"/>
          </a:p>
        </p:txBody>
      </p:sp>
      <p:sp>
        <p:nvSpPr>
          <p:cNvPr id="13" name="Segnaposto contenuto 2"/>
          <p:cNvSpPr txBox="1">
            <a:spLocks/>
          </p:cNvSpPr>
          <p:nvPr/>
        </p:nvSpPr>
        <p:spPr>
          <a:xfrm>
            <a:off x="683568" y="1412776"/>
            <a:ext cx="2736304"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27781A"/>
              </a:buClr>
              <a:buNone/>
            </a:pPr>
            <a:r>
              <a:rPr lang="it-IT" sz="1400" dirty="0" smtClean="0"/>
              <a:t>Prima di affrontare il procedimento di soluzione proposto da </a:t>
            </a:r>
            <a:r>
              <a:rPr lang="it-IT" sz="1400" dirty="0"/>
              <a:t>Eulero, </a:t>
            </a:r>
            <a:r>
              <a:rPr lang="it-IT" sz="1400" dirty="0" smtClean="0"/>
              <a:t>credo </a:t>
            </a:r>
            <a:r>
              <a:rPr lang="it-IT" sz="1400" dirty="0"/>
              <a:t>sia molto utile provare </a:t>
            </a:r>
            <a:r>
              <a:rPr lang="it-IT" sz="1400" dirty="0" smtClean="0"/>
              <a:t>a fare una nostra analisi del problema. </a:t>
            </a:r>
          </a:p>
          <a:p>
            <a:pPr marL="0" indent="0" algn="just">
              <a:buClr>
                <a:srgbClr val="27781A"/>
              </a:buClr>
              <a:buNone/>
            </a:pPr>
            <a:r>
              <a:rPr lang="it-IT" sz="1400" dirty="0" smtClean="0"/>
              <a:t>In questo modo potremmo acquisire:</a:t>
            </a:r>
          </a:p>
          <a:p>
            <a:pPr algn="just">
              <a:buClr>
                <a:srgbClr val="27781A"/>
              </a:buClr>
              <a:buFont typeface="Wingdings" pitchFamily="2" charset="2"/>
              <a:buChar char="§"/>
            </a:pPr>
            <a:r>
              <a:rPr lang="it-IT" sz="1400" dirty="0" smtClean="0"/>
              <a:t>consapevolezza </a:t>
            </a:r>
            <a:r>
              <a:rPr lang="it-IT" sz="1400" dirty="0"/>
              <a:t>del </a:t>
            </a:r>
            <a:r>
              <a:rPr lang="it-IT" sz="1400" dirty="0" smtClean="0"/>
              <a:t>problema e dei suoi elementi essenziali;</a:t>
            </a:r>
            <a:endParaRPr lang="it-IT" sz="1400" dirty="0"/>
          </a:p>
          <a:p>
            <a:pPr algn="just">
              <a:buClr>
                <a:srgbClr val="27781A"/>
              </a:buClr>
              <a:buFont typeface="Wingdings" pitchFamily="2" charset="2"/>
              <a:buChar char="§"/>
            </a:pPr>
            <a:r>
              <a:rPr lang="it-IT" sz="1400" dirty="0" smtClean="0"/>
              <a:t>intuizione </a:t>
            </a:r>
            <a:r>
              <a:rPr lang="it-IT" sz="1400" dirty="0"/>
              <a:t>della possibile </a:t>
            </a:r>
            <a:r>
              <a:rPr lang="it-IT" sz="1400" dirty="0" smtClean="0"/>
              <a:t>soluzione;</a:t>
            </a:r>
            <a:endParaRPr lang="it-IT" sz="1400" dirty="0"/>
          </a:p>
          <a:p>
            <a:pPr algn="just">
              <a:buClr>
                <a:srgbClr val="27781A"/>
              </a:buClr>
              <a:buFont typeface="Wingdings" pitchFamily="2" charset="2"/>
              <a:buChar char="§"/>
            </a:pPr>
            <a:r>
              <a:rPr lang="it-IT" sz="1400" dirty="0" smtClean="0"/>
              <a:t>una facilitazione </a:t>
            </a:r>
            <a:r>
              <a:rPr lang="it-IT" sz="1400" dirty="0"/>
              <a:t>nel comprendere la soluzione proposta da </a:t>
            </a:r>
            <a:r>
              <a:rPr lang="it-IT" sz="1400" dirty="0" smtClean="0"/>
              <a:t>Eulero ed altre possibili schematizzazioni.</a:t>
            </a:r>
            <a:endParaRPr lang="it-IT" sz="1400" dirty="0"/>
          </a:p>
        </p:txBody>
      </p:sp>
    </p:spTree>
    <p:extLst>
      <p:ext uri="{BB962C8B-B14F-4D97-AF65-F5344CB8AC3E}">
        <p14:creationId xmlns:p14="http://schemas.microsoft.com/office/powerpoint/2010/main" val="1556597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Il procedimento di Eulero 1/4</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15</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algn="just">
              <a:buClr>
                <a:srgbClr val="27781A"/>
              </a:buClr>
              <a:buFont typeface="Wingdings" pitchFamily="2" charset="2"/>
              <a:buChar char="§"/>
            </a:pPr>
            <a:r>
              <a:rPr lang="it-IT" sz="1800" dirty="0" smtClean="0"/>
              <a:t>Eulero </a:t>
            </a:r>
            <a:r>
              <a:rPr lang="it-IT" sz="1800" dirty="0"/>
              <a:t>scrive che si potrebbe cominciare con l'elencare tutte le passeggiate possibili: dall'elenco si vedrebbe qual è, o quali sono, </a:t>
            </a:r>
            <a:r>
              <a:rPr lang="it-IT" sz="1800" dirty="0" smtClean="0"/>
              <a:t>quella </a:t>
            </a:r>
            <a:r>
              <a:rPr lang="it-IT" sz="1800" dirty="0"/>
              <a:t>che risolve, o risolvono, il problema oppure che tale passeggiata non esiste. Ma subito esclude quel metodo, per due </a:t>
            </a:r>
            <a:r>
              <a:rPr lang="it-IT" sz="1800" dirty="0" smtClean="0"/>
              <a:t>motivi:</a:t>
            </a:r>
            <a:endParaRPr lang="it-IT" sz="1800" dirty="0"/>
          </a:p>
          <a:p>
            <a:pPr marL="800100" lvl="1" indent="-342900" algn="just">
              <a:buClr>
                <a:srgbClr val="27781A"/>
              </a:buClr>
              <a:buFont typeface="+mj-lt"/>
              <a:buAutoNum type="arabicPeriod"/>
            </a:pPr>
            <a:r>
              <a:rPr lang="it-IT" sz="1600" i="1" dirty="0" smtClean="0"/>
              <a:t>I </a:t>
            </a:r>
            <a:r>
              <a:rPr lang="it-IT" sz="1600" i="1" dirty="0"/>
              <a:t>percorsi possibili sono un numero enorme, e la loro elencazione </a:t>
            </a:r>
            <a:r>
              <a:rPr lang="it-IT" sz="1600" i="1" dirty="0" smtClean="0"/>
              <a:t>creerebbe difficoltà </a:t>
            </a:r>
            <a:r>
              <a:rPr lang="it-IT" sz="1600" i="1" dirty="0"/>
              <a:t>che nulla hanno a che vedere con la natura del problema</a:t>
            </a:r>
            <a:r>
              <a:rPr lang="it-IT" sz="1600" i="1" dirty="0" smtClean="0"/>
              <a:t>.</a:t>
            </a:r>
          </a:p>
          <a:p>
            <a:pPr marL="800100" lvl="1" indent="-342900" algn="just">
              <a:buClr>
                <a:srgbClr val="27781A"/>
              </a:buClr>
              <a:buFont typeface="+mj-lt"/>
              <a:buAutoNum type="arabicPeriod"/>
            </a:pPr>
            <a:r>
              <a:rPr lang="it-IT" sz="1600" i="1" dirty="0" smtClean="0"/>
              <a:t>Così </a:t>
            </a:r>
            <a:r>
              <a:rPr lang="it-IT" sz="1600" i="1" dirty="0"/>
              <a:t>facendo, si risolverebbe sì il problema specifico, che resterebbe però aperto per altre disposizioni delle regioni, per il loro numero e per il numero dei ponti</a:t>
            </a:r>
            <a:r>
              <a:rPr lang="it-IT" sz="1600" i="1" dirty="0" smtClean="0"/>
              <a:t>.</a:t>
            </a:r>
          </a:p>
          <a:p>
            <a:pPr marL="457200" lvl="1" indent="0" algn="just">
              <a:buClr>
                <a:srgbClr val="27781A"/>
              </a:buClr>
              <a:buNone/>
            </a:pPr>
            <a:endParaRPr lang="it-IT" sz="1600" dirty="0"/>
          </a:p>
          <a:p>
            <a:pPr algn="just">
              <a:buClr>
                <a:srgbClr val="27781A"/>
              </a:buClr>
              <a:buFont typeface="Wingdings" pitchFamily="2" charset="2"/>
              <a:buChar char="§"/>
            </a:pPr>
            <a:r>
              <a:rPr lang="it-IT" sz="1800" dirty="0"/>
              <a:t>Allora inventa un altro metodo, che si basa essenzialmente su un modo idoneo </a:t>
            </a:r>
            <a:r>
              <a:rPr lang="it-IT" sz="1800" dirty="0" smtClean="0"/>
              <a:t>di rappresentare </a:t>
            </a:r>
            <a:r>
              <a:rPr lang="it-IT" sz="1800" dirty="0"/>
              <a:t>i percorsi. Comincia con l'indicare con A, B, C e D </a:t>
            </a:r>
            <a:r>
              <a:rPr lang="it-IT" sz="1800" dirty="0" smtClean="0"/>
              <a:t>le </a:t>
            </a:r>
            <a:r>
              <a:rPr lang="it-IT" sz="1800" dirty="0"/>
              <a:t>quattro </a:t>
            </a:r>
            <a:r>
              <a:rPr lang="it-IT" sz="1800" dirty="0" smtClean="0"/>
              <a:t>regioni (quelli che abbiamo chiamato quartieri), </a:t>
            </a:r>
            <a:r>
              <a:rPr lang="it-IT" sz="1800" dirty="0"/>
              <a:t>come </a:t>
            </a:r>
            <a:r>
              <a:rPr lang="it-IT" sz="1800" dirty="0" smtClean="0"/>
              <a:t>si vede </a:t>
            </a:r>
            <a:r>
              <a:rPr lang="it-IT" sz="1800" dirty="0"/>
              <a:t>nella cartina precedente. Già che c'è, indica con a, b, c, d, e, f, g i sette </a:t>
            </a:r>
            <a:r>
              <a:rPr lang="it-IT" sz="1800" dirty="0" smtClean="0"/>
              <a:t>ponti.</a:t>
            </a:r>
            <a:endParaRPr lang="it-IT" sz="1600" dirty="0"/>
          </a:p>
        </p:txBody>
      </p:sp>
    </p:spTree>
    <p:extLst>
      <p:ext uri="{BB962C8B-B14F-4D97-AF65-F5344CB8AC3E}">
        <p14:creationId xmlns:p14="http://schemas.microsoft.com/office/powerpoint/2010/main" val="387143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Il procedimento di Eulero 2/4</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16</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algn="just">
              <a:buClr>
                <a:srgbClr val="27781A"/>
              </a:buClr>
              <a:buFont typeface="Wingdings" pitchFamily="2" charset="2"/>
              <a:buChar char="§"/>
            </a:pPr>
            <a:r>
              <a:rPr lang="it-IT" sz="1600" dirty="0" smtClean="0"/>
              <a:t>Scrive Eulero: se il viaggiatore dovesse partire dalla regione A e, attraverso non importa quale dei ponti a e b, si reca in B, indicherò il suo percorso con AB; se poi si recasse in D, il nuovo tratto lo indicherei con BD e tutto il tragitto con ABD. E se poi andasse da D a C, allora indicherei il percorso complessivo con ABDC. Le quattro lettere ABDC dicono non solo qual </a:t>
            </a:r>
            <a:r>
              <a:rPr lang="it-IT" sz="1600" dirty="0"/>
              <a:t>è stato il </a:t>
            </a:r>
            <a:r>
              <a:rPr lang="it-IT" sz="1600" dirty="0" smtClean="0"/>
              <a:t>percorso, </a:t>
            </a:r>
            <a:r>
              <a:rPr lang="it-IT" sz="1600" dirty="0"/>
              <a:t>ma dicono anche che sono stati attraversati tre </a:t>
            </a:r>
            <a:r>
              <a:rPr lang="it-IT" sz="1600" dirty="0" smtClean="0"/>
              <a:t>ponti</a:t>
            </a:r>
            <a:r>
              <a:rPr lang="it-IT" sz="1600" dirty="0"/>
              <a:t>. In generale, </a:t>
            </a:r>
            <a:r>
              <a:rPr lang="it-IT" sz="1600" dirty="0" smtClean="0"/>
              <a:t>il numero </a:t>
            </a:r>
            <a:r>
              <a:rPr lang="it-IT" sz="1600" dirty="0"/>
              <a:t>di ponti attraversati è di uno minore del numero di lettere della parola-percorso</a:t>
            </a:r>
            <a:r>
              <a:rPr lang="it-IT" sz="1600" dirty="0" smtClean="0"/>
              <a:t>.</a:t>
            </a:r>
          </a:p>
          <a:p>
            <a:pPr algn="just">
              <a:buClr>
                <a:srgbClr val="27781A"/>
              </a:buClr>
              <a:buFont typeface="Wingdings" pitchFamily="2" charset="2"/>
              <a:buChar char="§"/>
            </a:pPr>
            <a:endParaRPr lang="it-IT" sz="1600" dirty="0"/>
          </a:p>
          <a:p>
            <a:pPr algn="just">
              <a:buClr>
                <a:srgbClr val="27781A"/>
              </a:buClr>
              <a:buFont typeface="Wingdings" pitchFamily="2" charset="2"/>
              <a:buChar char="§"/>
            </a:pPr>
            <a:r>
              <a:rPr lang="it-IT" sz="1600" dirty="0"/>
              <a:t>Viceversa, se si transita su un certo numero di ponti, allora il numero di lettere della </a:t>
            </a:r>
            <a:r>
              <a:rPr lang="it-IT" sz="1600" dirty="0" smtClean="0"/>
              <a:t>parola-percorso sarà </a:t>
            </a:r>
            <a:r>
              <a:rPr lang="it-IT" sz="1600" dirty="0"/>
              <a:t>di uno maggiore di tale numero. Ecco allora la </a:t>
            </a:r>
            <a:r>
              <a:rPr lang="it-IT" sz="1600" b="1" dirty="0"/>
              <a:t>prima considerazione</a:t>
            </a:r>
            <a:r>
              <a:rPr lang="it-IT" sz="1600" dirty="0"/>
              <a:t> cruciale: </a:t>
            </a:r>
            <a:r>
              <a:rPr lang="it-IT" sz="1600" dirty="0" smtClean="0"/>
              <a:t>il percorso </a:t>
            </a:r>
            <a:r>
              <a:rPr lang="it-IT" sz="1600" dirty="0"/>
              <a:t>cercato dovrà essere descritto da una parola-percorso di otto lettere - perché i ponti</a:t>
            </a:r>
            <a:r>
              <a:rPr lang="it-IT" sz="1600" dirty="0" smtClean="0"/>
              <a:t>, sui </a:t>
            </a:r>
            <a:r>
              <a:rPr lang="it-IT" sz="1600" dirty="0"/>
              <a:t>quali si deve passare una sola volta, sono sette - scritta usando solo le lettere A, B, C e D</a:t>
            </a:r>
            <a:r>
              <a:rPr lang="it-IT" sz="1600" dirty="0" smtClean="0"/>
              <a:t>.</a:t>
            </a:r>
          </a:p>
          <a:p>
            <a:pPr algn="just">
              <a:buClr>
                <a:srgbClr val="27781A"/>
              </a:buClr>
              <a:buFont typeface="Wingdings" pitchFamily="2" charset="2"/>
              <a:buChar char="§"/>
            </a:pPr>
            <a:endParaRPr lang="it-IT" sz="1600" dirty="0"/>
          </a:p>
          <a:p>
            <a:pPr algn="just">
              <a:buClr>
                <a:srgbClr val="27781A"/>
              </a:buClr>
              <a:buFont typeface="Wingdings" pitchFamily="2" charset="2"/>
              <a:buChar char="§"/>
            </a:pPr>
            <a:r>
              <a:rPr lang="it-IT" sz="1600" dirty="0"/>
              <a:t>Quindi, risolvere il problema si riduce a trovare la parola giusta: se la parola-percorso non esistesse</a:t>
            </a:r>
            <a:r>
              <a:rPr lang="it-IT" sz="1600" dirty="0" smtClean="0"/>
              <a:t>, sarebbe </a:t>
            </a:r>
            <a:r>
              <a:rPr lang="it-IT" sz="1600" dirty="0"/>
              <a:t>inutile cercare il percorso, perché non esisterebbe</a:t>
            </a:r>
            <a:r>
              <a:rPr lang="it-IT" sz="1600" dirty="0" smtClean="0"/>
              <a:t>.</a:t>
            </a:r>
            <a:endParaRPr lang="it-IT" sz="1800" dirty="0"/>
          </a:p>
        </p:txBody>
      </p:sp>
    </p:spTree>
    <p:extLst>
      <p:ext uri="{BB962C8B-B14F-4D97-AF65-F5344CB8AC3E}">
        <p14:creationId xmlns:p14="http://schemas.microsoft.com/office/powerpoint/2010/main" val="2784023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Il procedimento di Eulero 3/4</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17</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algn="just">
              <a:buClr>
                <a:srgbClr val="27781A"/>
              </a:buClr>
              <a:buFont typeface="Wingdings" pitchFamily="2" charset="2"/>
              <a:buChar char="§"/>
            </a:pPr>
            <a:r>
              <a:rPr lang="it-IT" sz="1600" dirty="0"/>
              <a:t>Eulero prosegue analizzando che cosa può capitare alla lettera </a:t>
            </a:r>
            <a:r>
              <a:rPr lang="it-IT" sz="1600" dirty="0" smtClean="0"/>
              <a:t>A:</a:t>
            </a:r>
          </a:p>
          <a:p>
            <a:pPr lvl="1" algn="just">
              <a:buClr>
                <a:srgbClr val="27781A"/>
              </a:buClr>
              <a:buFont typeface="Wingdings" pitchFamily="2" charset="2"/>
              <a:buChar char="§"/>
            </a:pPr>
            <a:r>
              <a:rPr lang="it-IT" sz="1200" dirty="0" smtClean="0"/>
              <a:t>Se </a:t>
            </a:r>
            <a:r>
              <a:rPr lang="it-IT" sz="1200" dirty="0"/>
              <a:t>la regione A fosse collegata a un'altra regione con un solo ponte, allora la </a:t>
            </a:r>
            <a:r>
              <a:rPr lang="it-IT" sz="1200" dirty="0" smtClean="0"/>
              <a:t>parola-percorso </a:t>
            </a:r>
            <a:r>
              <a:rPr lang="it-IT" sz="1200" dirty="0"/>
              <a:t>conterrebbe una sola volta la lettera A, sia che si parta da A sia che si parta da un'altra </a:t>
            </a:r>
            <a:r>
              <a:rPr lang="it-IT" sz="1200" dirty="0" smtClean="0"/>
              <a:t>regione.</a:t>
            </a:r>
          </a:p>
          <a:p>
            <a:pPr lvl="1" algn="just">
              <a:buClr>
                <a:srgbClr val="27781A"/>
              </a:buClr>
              <a:buFont typeface="Wingdings" pitchFamily="2" charset="2"/>
              <a:buChar char="§"/>
            </a:pPr>
            <a:r>
              <a:rPr lang="it-IT" sz="1200" dirty="0" smtClean="0"/>
              <a:t>Se </a:t>
            </a:r>
            <a:r>
              <a:rPr lang="it-IT" sz="1200" dirty="0"/>
              <a:t>la regione A fosse collegata con altre regioni con tre ponti, allora la parola-percorso conterrebbe due volte la lettera A, sia che si parta da A sia che si parta da un'altra regione (provare per credere</a:t>
            </a:r>
            <a:r>
              <a:rPr lang="it-IT" sz="1200" dirty="0" smtClean="0"/>
              <a:t>).</a:t>
            </a:r>
          </a:p>
          <a:p>
            <a:pPr lvl="1" algn="just">
              <a:buClr>
                <a:srgbClr val="27781A"/>
              </a:buClr>
              <a:buFont typeface="Wingdings" pitchFamily="2" charset="2"/>
              <a:buChar char="§"/>
            </a:pPr>
            <a:r>
              <a:rPr lang="it-IT" sz="1200" dirty="0" smtClean="0"/>
              <a:t>Se </a:t>
            </a:r>
            <a:r>
              <a:rPr lang="it-IT" sz="1200" dirty="0"/>
              <a:t>la regione A fosse collegata con altre regioni con cinque ponti, allora la parola-percorso conterrebbe tre volte la lettera A, sia che si parta da A sia che si parta da un'altra regione (riprovare per credere). </a:t>
            </a:r>
            <a:endParaRPr lang="it-IT" sz="1200" dirty="0" smtClean="0"/>
          </a:p>
          <a:p>
            <a:pPr lvl="1" algn="just">
              <a:buClr>
                <a:srgbClr val="27781A"/>
              </a:buClr>
              <a:buFont typeface="Wingdings" pitchFamily="2" charset="2"/>
              <a:buChar char="§"/>
            </a:pPr>
            <a:endParaRPr lang="it-IT" sz="1050" dirty="0" smtClean="0"/>
          </a:p>
          <a:p>
            <a:pPr algn="just">
              <a:buClr>
                <a:srgbClr val="27781A"/>
              </a:buClr>
              <a:buFont typeface="Wingdings" pitchFamily="2" charset="2"/>
              <a:buChar char="§"/>
            </a:pPr>
            <a:r>
              <a:rPr lang="it-IT" sz="1600" dirty="0" smtClean="0"/>
              <a:t>In </a:t>
            </a:r>
            <a:r>
              <a:rPr lang="it-IT" sz="1600" dirty="0"/>
              <a:t>generale, se una regione è collegata ad altre con un numero dispari di ponti, la sua lettera apparirà tante volte quanto è la metà di quel numero aumentato di uno </a:t>
            </a:r>
            <a:r>
              <a:rPr lang="it-IT" sz="1600" dirty="0" smtClean="0"/>
              <a:t>(</a:t>
            </a:r>
            <a:r>
              <a:rPr lang="it-IT" sz="1600" dirty="0"/>
              <a:t>ovvero se il numero di ponti è n il numero di passaggi per tale </a:t>
            </a:r>
            <a:r>
              <a:rPr lang="it-IT" sz="1600" dirty="0" smtClean="0"/>
              <a:t>regione sarà </a:t>
            </a:r>
            <a:r>
              <a:rPr lang="it-IT" sz="1600" dirty="0"/>
              <a:t>(n+1)/2, sfruttando </a:t>
            </a:r>
            <a:r>
              <a:rPr lang="it-IT" sz="1600" dirty="0" smtClean="0"/>
              <a:t>l'immagine e il disegno </a:t>
            </a:r>
            <a:r>
              <a:rPr lang="it-IT" sz="1600" dirty="0"/>
              <a:t>è facile verificare tale </a:t>
            </a:r>
            <a:r>
              <a:rPr lang="it-IT" sz="1600" dirty="0" smtClean="0"/>
              <a:t>regola per alcuni casi). </a:t>
            </a:r>
            <a:r>
              <a:rPr lang="it-IT" sz="1600" dirty="0"/>
              <a:t>E questa </a:t>
            </a:r>
            <a:r>
              <a:rPr lang="it-IT" sz="1600" b="1" dirty="0" smtClean="0"/>
              <a:t>seconda considerazione </a:t>
            </a:r>
            <a:r>
              <a:rPr lang="it-IT" sz="1600" dirty="0" smtClean="0"/>
              <a:t>è</a:t>
            </a:r>
            <a:r>
              <a:rPr lang="it-IT" sz="1600" dirty="0"/>
              <a:t>, anche lei, cruciale. </a:t>
            </a:r>
            <a:endParaRPr lang="it-IT" sz="1600" dirty="0" smtClean="0"/>
          </a:p>
          <a:p>
            <a:pPr algn="just">
              <a:buClr>
                <a:srgbClr val="27781A"/>
              </a:buClr>
              <a:buFont typeface="Wingdings" pitchFamily="2" charset="2"/>
              <a:buChar char="§"/>
            </a:pPr>
            <a:endParaRPr lang="it-IT" sz="1600" dirty="0" smtClean="0"/>
          </a:p>
          <a:p>
            <a:pPr algn="just">
              <a:buClr>
                <a:srgbClr val="27781A"/>
              </a:buClr>
              <a:buFont typeface="Wingdings" pitchFamily="2" charset="2"/>
              <a:buChar char="§"/>
            </a:pPr>
            <a:r>
              <a:rPr lang="it-IT" sz="1600" dirty="0"/>
              <a:t>A questo punto </a:t>
            </a:r>
            <a:r>
              <a:rPr lang="it-IT" sz="1600" dirty="0" smtClean="0"/>
              <a:t>possiamo considerare </a:t>
            </a:r>
            <a:r>
              <a:rPr lang="it-IT" sz="1600" dirty="0"/>
              <a:t>le vie di accesso alle singole regioni </a:t>
            </a:r>
            <a:r>
              <a:rPr lang="it-IT" sz="1600" dirty="0" smtClean="0"/>
              <a:t>cioè </a:t>
            </a:r>
            <a:r>
              <a:rPr lang="it-IT" sz="1600" dirty="0"/>
              <a:t>il </a:t>
            </a:r>
            <a:r>
              <a:rPr lang="it-IT" sz="1600" dirty="0" smtClean="0"/>
              <a:t>numero di collegamenti o ponti per ciascuna regione, in modo da  calcolare il numero di </a:t>
            </a:r>
            <a:r>
              <a:rPr lang="it-IT" sz="1600" dirty="0"/>
              <a:t>volte che </a:t>
            </a:r>
            <a:r>
              <a:rPr lang="it-IT" sz="1600" dirty="0" smtClean="0"/>
              <a:t>devono </a:t>
            </a:r>
            <a:r>
              <a:rPr lang="it-IT" sz="1600" dirty="0"/>
              <a:t>ripetersi le lettere maiuscole indicative le quattro regioni per soddisfare </a:t>
            </a:r>
            <a:r>
              <a:rPr lang="it-IT" sz="1600" dirty="0" smtClean="0"/>
              <a:t>le richieste </a:t>
            </a:r>
            <a:r>
              <a:rPr lang="it-IT" sz="1600" dirty="0"/>
              <a:t>del problema, tenendo presente le osservazioni appena fatte</a:t>
            </a:r>
            <a:r>
              <a:rPr lang="it-IT" sz="1600" dirty="0" smtClean="0"/>
              <a:t>.</a:t>
            </a:r>
            <a:endParaRPr lang="it-IT" sz="1600" dirty="0"/>
          </a:p>
        </p:txBody>
      </p:sp>
    </p:spTree>
    <p:extLst>
      <p:ext uri="{BB962C8B-B14F-4D97-AF65-F5344CB8AC3E}">
        <p14:creationId xmlns:p14="http://schemas.microsoft.com/office/powerpoint/2010/main" val="278402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Il procedimento di Eulero 4/4</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18</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algn="just">
              <a:buClr>
                <a:srgbClr val="27781A"/>
              </a:buClr>
              <a:buFont typeface="Wingdings" pitchFamily="2" charset="2"/>
              <a:buChar char="§"/>
            </a:pPr>
            <a:r>
              <a:rPr lang="it-IT" sz="1800" dirty="0" smtClean="0"/>
              <a:t>Quindi, </a:t>
            </a:r>
            <a:r>
              <a:rPr lang="it-IT" sz="1800" dirty="0"/>
              <a:t>poiché A è collegata alle altre regioni con cinque ponti, la lettera A dovrà apparire tre volte nella </a:t>
            </a:r>
            <a:r>
              <a:rPr lang="it-IT" sz="1800" dirty="0" smtClean="0"/>
              <a:t>parola-percorso; </a:t>
            </a:r>
            <a:r>
              <a:rPr lang="it-IT" sz="1800" dirty="0"/>
              <a:t>poiché la regione B è collegata alle altre con tre ponti, la lettera B dovrà apparire due volte, come, per lo stesso motivo, le lettere C e D. </a:t>
            </a:r>
            <a:endParaRPr lang="it-IT" sz="1800" dirty="0" smtClean="0"/>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In </a:t>
            </a:r>
            <a:r>
              <a:rPr lang="it-IT" sz="1800" dirty="0"/>
              <a:t>totale, nella </a:t>
            </a:r>
            <a:r>
              <a:rPr lang="it-IT" sz="1800" dirty="0" smtClean="0"/>
              <a:t>parola-percorso </a:t>
            </a:r>
            <a:r>
              <a:rPr lang="it-IT" sz="1800" dirty="0"/>
              <a:t>di otto lettere (prima considerazione), dovranno apparire tre A, due B, due C e due D (seconda considerazione): ma 3+2+2+2=9, e quindi non c'è </a:t>
            </a:r>
            <a:r>
              <a:rPr lang="it-IT" sz="1800" dirty="0" smtClean="0"/>
              <a:t>soluzione al problema che è stato posto.</a:t>
            </a:r>
          </a:p>
          <a:p>
            <a:pPr algn="just">
              <a:buClr>
                <a:srgbClr val="27781A"/>
              </a:buClr>
              <a:buFont typeface="Wingdings" pitchFamily="2" charset="2"/>
              <a:buChar char="§"/>
            </a:pPr>
            <a:endParaRPr lang="it-IT" sz="1800" dirty="0"/>
          </a:p>
          <a:p>
            <a:pPr algn="just">
              <a:buClr>
                <a:srgbClr val="27781A"/>
              </a:buClr>
              <a:buFont typeface="Wingdings" pitchFamily="2" charset="2"/>
              <a:buChar char="§"/>
            </a:pPr>
            <a:r>
              <a:rPr lang="it-IT" sz="1800" dirty="0"/>
              <a:t>Di conseguenza, gli ospiti dei </a:t>
            </a:r>
            <a:r>
              <a:rPr lang="it-IT" sz="1800" dirty="0" err="1"/>
              <a:t>regiomontani</a:t>
            </a:r>
            <a:r>
              <a:rPr lang="it-IT" sz="1800" dirty="0"/>
              <a:t> (così </a:t>
            </a:r>
            <a:r>
              <a:rPr lang="it-IT" sz="1800" dirty="0" smtClean="0"/>
              <a:t>Eulero </a:t>
            </a:r>
            <a:r>
              <a:rPr lang="it-IT" sz="1800" dirty="0"/>
              <a:t>chiama gli abitanti di </a:t>
            </a:r>
            <a:r>
              <a:rPr lang="it-IT" sz="1800" dirty="0" err="1"/>
              <a:t>Königsberg</a:t>
            </a:r>
            <a:r>
              <a:rPr lang="it-IT" sz="1800" dirty="0"/>
              <a:t>, </a:t>
            </a:r>
            <a:r>
              <a:rPr lang="it-IT" sz="1800" dirty="0" smtClean="0"/>
              <a:t>di cui </a:t>
            </a:r>
            <a:r>
              <a:rPr lang="it-IT" sz="1800" dirty="0"/>
              <a:t>ha latinizzato il nome in </a:t>
            </a:r>
            <a:r>
              <a:rPr lang="it-IT" sz="1800" dirty="0" err="1"/>
              <a:t>Regiomons</a:t>
            </a:r>
            <a:r>
              <a:rPr lang="it-IT" sz="1800" dirty="0"/>
              <a:t>) non potranno in nessun modo passeggiare </a:t>
            </a:r>
            <a:r>
              <a:rPr lang="it-IT" sz="1800" dirty="0" smtClean="0"/>
              <a:t>come richiesto</a:t>
            </a:r>
            <a:r>
              <a:rPr lang="it-IT" sz="1800" dirty="0"/>
              <a:t>.</a:t>
            </a:r>
          </a:p>
        </p:txBody>
      </p:sp>
    </p:spTree>
    <p:extLst>
      <p:ext uri="{BB962C8B-B14F-4D97-AF65-F5344CB8AC3E}">
        <p14:creationId xmlns:p14="http://schemas.microsoft.com/office/powerpoint/2010/main" val="3443184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200" dirty="0" smtClean="0">
                <a:solidFill>
                  <a:srgbClr val="008000"/>
                </a:solidFill>
              </a:rPr>
              <a:t>Dal procedimento di Eulero alla </a:t>
            </a:r>
            <a:br>
              <a:rPr lang="it-IT" sz="3200" dirty="0" smtClean="0">
                <a:solidFill>
                  <a:srgbClr val="008000"/>
                </a:solidFill>
              </a:rPr>
            </a:br>
            <a:r>
              <a:rPr lang="it-IT" sz="3200" dirty="0" smtClean="0">
                <a:solidFill>
                  <a:srgbClr val="008000"/>
                </a:solidFill>
              </a:rPr>
              <a:t>Teoria dei Grafi</a:t>
            </a:r>
            <a:endParaRPr lang="it-IT" sz="32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19</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algn="just">
              <a:buClr>
                <a:srgbClr val="27781A"/>
              </a:buClr>
              <a:buFont typeface="Wingdings" pitchFamily="2" charset="2"/>
              <a:buChar char="§"/>
            </a:pPr>
            <a:r>
              <a:rPr lang="it-IT" sz="1800" dirty="0"/>
              <a:t>Ci chiediamo a questo punto come individuare uno schema essenziale del problema dei 7 ponti di </a:t>
            </a:r>
            <a:r>
              <a:rPr lang="it-IT" sz="1800" dirty="0" err="1"/>
              <a:t>Königsberg</a:t>
            </a:r>
            <a:r>
              <a:rPr lang="it-IT" sz="1800" dirty="0"/>
              <a:t>, e di tutti i problemi che gli </a:t>
            </a:r>
            <a:r>
              <a:rPr lang="it-IT" sz="1800" dirty="0" smtClean="0"/>
              <a:t>somigliano</a:t>
            </a:r>
            <a:r>
              <a:rPr lang="it-IT" sz="1800" dirty="0"/>
              <a:t>, cioè che possono essere schematizzati allo stesso modo</a:t>
            </a:r>
            <a:r>
              <a:rPr lang="it-IT" sz="1800" dirty="0" smtClean="0"/>
              <a:t>.</a:t>
            </a:r>
          </a:p>
          <a:p>
            <a:pPr algn="just">
              <a:buClr>
                <a:srgbClr val="27781A"/>
              </a:buClr>
              <a:buFont typeface="Wingdings" pitchFamily="2" charset="2"/>
              <a:buChar char="§"/>
            </a:pPr>
            <a:endParaRPr lang="it-IT" sz="1800" dirty="0"/>
          </a:p>
          <a:p>
            <a:pPr algn="just">
              <a:buClr>
                <a:srgbClr val="27781A"/>
              </a:buClr>
              <a:buFont typeface="Wingdings" pitchFamily="2" charset="2"/>
              <a:buChar char="§"/>
            </a:pPr>
            <a:r>
              <a:rPr lang="it-IT" sz="1800" dirty="0" smtClean="0"/>
              <a:t>Ai </a:t>
            </a:r>
            <a:r>
              <a:rPr lang="it-IT" sz="1800" dirty="0"/>
              <a:t>fini della ricerca </a:t>
            </a:r>
            <a:r>
              <a:rPr lang="it-IT" sz="1800" dirty="0" smtClean="0"/>
              <a:t>di una soluzione, quali sono le sole informazioni che mi interessano del territorio che stiamo analizzando? Ci siamo innanzi tutto concentrati su regioni (inizialmente li abbiamo chiamati quartieri) e ponti. Quindi, quali sono le informazioni sulle regioni e sui ponti, essenziali per l’analisi e la soluzione del problema?</a:t>
            </a:r>
          </a:p>
          <a:p>
            <a:pPr algn="just">
              <a:buClr>
                <a:srgbClr val="27781A"/>
              </a:buClr>
              <a:buFont typeface="Wingdings" pitchFamily="2" charset="2"/>
              <a:buChar char="§"/>
            </a:pPr>
            <a:endParaRPr lang="it-IT" sz="1800" dirty="0"/>
          </a:p>
          <a:p>
            <a:pPr algn="just">
              <a:buClr>
                <a:srgbClr val="27781A"/>
              </a:buClr>
              <a:buFont typeface="Wingdings" pitchFamily="2" charset="2"/>
              <a:buChar char="§"/>
            </a:pPr>
            <a:r>
              <a:rPr lang="it-IT" sz="1800" dirty="0" smtClean="0"/>
              <a:t>Dovremmo arrivare a scoprire che per le regioni è sufficiente sapere con quali altre regioni sono collegate attraverso ponti. Per quanto riguarda i ponti </a:t>
            </a:r>
            <a:r>
              <a:rPr lang="it-IT" sz="1800" dirty="0"/>
              <a:t>ci interessa semplicemente sapere quali </a:t>
            </a:r>
            <a:r>
              <a:rPr lang="it-IT" sz="1800" dirty="0" smtClean="0"/>
              <a:t>regioni collegano.</a:t>
            </a:r>
            <a:endParaRPr lang="it-IT" sz="1800" dirty="0"/>
          </a:p>
        </p:txBody>
      </p:sp>
    </p:spTree>
    <p:extLst>
      <p:ext uri="{BB962C8B-B14F-4D97-AF65-F5344CB8AC3E}">
        <p14:creationId xmlns:p14="http://schemas.microsoft.com/office/powerpoint/2010/main" val="2070418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Premessa</a:t>
            </a:r>
            <a:endParaRPr lang="it-IT" dirty="0">
              <a:solidFill>
                <a:srgbClr val="008000"/>
              </a:solidFill>
            </a:endParaRPr>
          </a:p>
        </p:txBody>
      </p:sp>
      <p:sp>
        <p:nvSpPr>
          <p:cNvPr id="3" name="Segnaposto contenuto 2"/>
          <p:cNvSpPr>
            <a:spLocks noGrp="1"/>
          </p:cNvSpPr>
          <p:nvPr>
            <p:ph idx="1"/>
          </p:nvPr>
        </p:nvSpPr>
        <p:spPr>
          <a:xfrm>
            <a:off x="611560" y="1484784"/>
            <a:ext cx="7128792" cy="4608512"/>
          </a:xfrm>
        </p:spPr>
        <p:txBody>
          <a:bodyPr>
            <a:normAutofit fontScale="47500" lnSpcReduction="20000"/>
          </a:bodyPr>
          <a:lstStyle/>
          <a:p>
            <a:pPr algn="just">
              <a:buClr>
                <a:srgbClr val="27781A"/>
              </a:buClr>
              <a:buFont typeface="Wingdings" pitchFamily="2" charset="2"/>
              <a:buChar char="§"/>
            </a:pPr>
            <a:r>
              <a:rPr lang="it-IT" sz="3400" dirty="0"/>
              <a:t>Ho scoperto il problema </a:t>
            </a:r>
            <a:r>
              <a:rPr lang="it-IT" sz="3400" dirty="0" smtClean="0"/>
              <a:t>dei </a:t>
            </a:r>
            <a:r>
              <a:rPr lang="it-IT" sz="3400" dirty="0"/>
              <a:t>Ponti di </a:t>
            </a:r>
            <a:r>
              <a:rPr lang="it-IT" sz="3400" dirty="0" err="1"/>
              <a:t>Kö</a:t>
            </a:r>
            <a:r>
              <a:rPr lang="it-IT" sz="3400" dirty="0" err="1" smtClean="0"/>
              <a:t>nigsberg</a:t>
            </a:r>
            <a:r>
              <a:rPr lang="it-IT" sz="3400" dirty="0" smtClean="0"/>
              <a:t> </a:t>
            </a:r>
            <a:r>
              <a:rPr lang="it-IT" sz="3400" dirty="0"/>
              <a:t>quando ho deciso di </a:t>
            </a:r>
            <a:r>
              <a:rPr lang="it-IT" sz="3400" dirty="0" smtClean="0"/>
              <a:t>affrontare la </a:t>
            </a:r>
            <a:r>
              <a:rPr lang="it-IT" sz="3400" dirty="0"/>
              <a:t>Teoria dei Grafi, in cui mi ero spesso imbattuta nello studio e nella </a:t>
            </a:r>
            <a:r>
              <a:rPr lang="it-IT" sz="3400" dirty="0" smtClean="0"/>
              <a:t>pratica del </a:t>
            </a:r>
            <a:r>
              <a:rPr lang="it-IT" sz="3400" dirty="0"/>
              <a:t>Project Management. </a:t>
            </a:r>
            <a:r>
              <a:rPr lang="it-IT" sz="3400" dirty="0" smtClean="0"/>
              <a:t>Inoltre, mentre insegnavo </a:t>
            </a:r>
            <a:r>
              <a:rPr lang="it-IT" sz="3400" dirty="0"/>
              <a:t>processi e tecniche di Project Management </a:t>
            </a:r>
            <a:r>
              <a:rPr lang="it-IT" sz="3400" dirty="0" smtClean="0"/>
              <a:t>a </a:t>
            </a:r>
            <a:r>
              <a:rPr lang="it-IT" sz="3400" dirty="0"/>
              <a:t>neo </a:t>
            </a:r>
            <a:r>
              <a:rPr lang="it-IT" sz="3400" dirty="0" smtClean="0"/>
              <a:t>assunti, stagisti </a:t>
            </a:r>
            <a:r>
              <a:rPr lang="it-IT" sz="3400" dirty="0"/>
              <a:t>e </a:t>
            </a:r>
            <a:r>
              <a:rPr lang="it-IT" sz="3400" dirty="0" smtClean="0"/>
              <a:t>professionisti, </a:t>
            </a:r>
            <a:r>
              <a:rPr lang="it-IT" sz="3400" dirty="0"/>
              <a:t>immaginavo </a:t>
            </a:r>
            <a:r>
              <a:rPr lang="it-IT" sz="3400" dirty="0" smtClean="0"/>
              <a:t>che fosse possibile progettare un simile percorso anche per gli adolescenti: chi </a:t>
            </a:r>
            <a:r>
              <a:rPr lang="it-IT" sz="3400" dirty="0"/>
              <a:t>più di loro </a:t>
            </a:r>
            <a:r>
              <a:rPr lang="it-IT" sz="3400" dirty="0" smtClean="0"/>
              <a:t>– mi sono detta - </a:t>
            </a:r>
            <a:r>
              <a:rPr lang="it-IT" sz="3400" dirty="0"/>
              <a:t>è in grado di fare sogni e concepire idee innovative, che si potrebbero sviluppare in un progetto? </a:t>
            </a:r>
          </a:p>
          <a:p>
            <a:pPr algn="just">
              <a:buClr>
                <a:srgbClr val="27781A"/>
              </a:buClr>
              <a:buFont typeface="Wingdings" pitchFamily="2" charset="2"/>
              <a:buChar char="§"/>
            </a:pPr>
            <a:endParaRPr lang="it-IT" sz="3400" dirty="0"/>
          </a:p>
          <a:p>
            <a:pPr algn="just">
              <a:buClr>
                <a:srgbClr val="27781A"/>
              </a:buClr>
              <a:buFont typeface="Wingdings" pitchFamily="2" charset="2"/>
              <a:buChar char="§"/>
            </a:pPr>
            <a:r>
              <a:rPr lang="it-IT" sz="3400" dirty="0"/>
              <a:t>Il punto di vista che desidero assumere è quello </a:t>
            </a:r>
            <a:r>
              <a:rPr lang="it-IT" sz="3400" dirty="0" smtClean="0"/>
              <a:t>educativo, in termini di:</a:t>
            </a:r>
          </a:p>
          <a:p>
            <a:pPr lvl="1" algn="just">
              <a:buClr>
                <a:srgbClr val="27781A"/>
              </a:buClr>
              <a:buFont typeface="Wingdings" pitchFamily="2" charset="2"/>
              <a:buChar char="§"/>
            </a:pPr>
            <a:r>
              <a:rPr lang="it-IT" sz="2900" dirty="0" smtClean="0"/>
              <a:t>Osservazione del </a:t>
            </a:r>
            <a:r>
              <a:rPr lang="it-IT" sz="2900" dirty="0"/>
              <a:t>processo di pensiero </a:t>
            </a:r>
            <a:r>
              <a:rPr lang="it-IT" sz="2900" dirty="0" smtClean="0"/>
              <a:t>che </a:t>
            </a:r>
            <a:r>
              <a:rPr lang="it-IT" sz="2900" dirty="0"/>
              <a:t>consente di passare da un </a:t>
            </a:r>
            <a:r>
              <a:rPr lang="it-IT" sz="2900" dirty="0" smtClean="0"/>
              <a:t>problema alla </a:t>
            </a:r>
            <a:r>
              <a:rPr lang="it-IT" sz="2900" dirty="0"/>
              <a:t>sua schematizzazione e </a:t>
            </a:r>
            <a:r>
              <a:rPr lang="it-IT" sz="2900" dirty="0" smtClean="0"/>
              <a:t>generalizzazione;</a:t>
            </a:r>
          </a:p>
          <a:p>
            <a:pPr lvl="1" algn="just">
              <a:buClr>
                <a:srgbClr val="27781A"/>
              </a:buClr>
              <a:buFont typeface="Wingdings" pitchFamily="2" charset="2"/>
              <a:buChar char="§"/>
            </a:pPr>
            <a:r>
              <a:rPr lang="it-IT" sz="2900" dirty="0" smtClean="0"/>
              <a:t>Riflessione sulla nostra capacità di riconoscere figure equivalenti da un punto di vista topologico </a:t>
            </a:r>
            <a:r>
              <a:rPr lang="it-IT" sz="2900" dirty="0"/>
              <a:t>e </a:t>
            </a:r>
            <a:r>
              <a:rPr lang="it-IT" sz="2900" dirty="0" smtClean="0"/>
              <a:t>sulle svariate applicazioni della </a:t>
            </a:r>
            <a:r>
              <a:rPr lang="it-IT" sz="2900" dirty="0"/>
              <a:t>teoria dei </a:t>
            </a:r>
            <a:r>
              <a:rPr lang="it-IT" sz="2900" dirty="0" smtClean="0"/>
              <a:t>grafi; </a:t>
            </a:r>
          </a:p>
          <a:p>
            <a:pPr lvl="1" algn="just">
              <a:buClr>
                <a:srgbClr val="27781A"/>
              </a:buClr>
              <a:buFont typeface="Wingdings" pitchFamily="2" charset="2"/>
              <a:buChar char="§"/>
            </a:pPr>
            <a:r>
              <a:rPr lang="it-IT" sz="2900" dirty="0" smtClean="0"/>
              <a:t>Proposta </a:t>
            </a:r>
            <a:r>
              <a:rPr lang="it-IT" sz="2900" dirty="0"/>
              <a:t>di un percorso didattico da approfondire attraverso il confronto </a:t>
            </a:r>
            <a:r>
              <a:rPr lang="it-IT" sz="2900" dirty="0" smtClean="0"/>
              <a:t>con i colleghi e </a:t>
            </a:r>
            <a:r>
              <a:rPr lang="it-IT" sz="2900" dirty="0"/>
              <a:t>la sperimentazione sul </a:t>
            </a:r>
            <a:r>
              <a:rPr lang="it-IT" sz="2900" dirty="0" smtClean="0"/>
              <a:t>campo con gli studenti.</a:t>
            </a:r>
            <a:endParaRPr lang="it-IT" sz="2900" dirty="0"/>
          </a:p>
          <a:p>
            <a:pPr marL="0" indent="0" algn="just">
              <a:buClr>
                <a:srgbClr val="27781A"/>
              </a:buClr>
              <a:buNone/>
            </a:pPr>
            <a:r>
              <a:rPr lang="it-IT" sz="3400" dirty="0"/>
              <a:t> </a:t>
            </a:r>
          </a:p>
          <a:p>
            <a:pPr algn="just">
              <a:buClr>
                <a:srgbClr val="27781A"/>
              </a:buClr>
              <a:buFont typeface="Wingdings" pitchFamily="2" charset="2"/>
              <a:buChar char="§"/>
            </a:pPr>
            <a:r>
              <a:rPr lang="it-IT" sz="3400" dirty="0"/>
              <a:t>Il problema </a:t>
            </a:r>
            <a:r>
              <a:rPr lang="it-IT" sz="3400" dirty="0" smtClean="0"/>
              <a:t>dei </a:t>
            </a:r>
            <a:r>
              <a:rPr lang="it-IT" sz="3400" dirty="0"/>
              <a:t>Ponti di </a:t>
            </a:r>
            <a:r>
              <a:rPr lang="it-IT" sz="3400" dirty="0" err="1" smtClean="0"/>
              <a:t>K</a:t>
            </a:r>
            <a:r>
              <a:rPr lang="it-IT" sz="2900" dirty="0" err="1"/>
              <a:t>ö</a:t>
            </a:r>
            <a:r>
              <a:rPr lang="it-IT" sz="3400" dirty="0" err="1" smtClean="0"/>
              <a:t>nigsberg</a:t>
            </a:r>
            <a:r>
              <a:rPr lang="it-IT" sz="3400" dirty="0"/>
              <a:t>, </a:t>
            </a:r>
            <a:r>
              <a:rPr lang="it-IT" sz="3400" dirty="0" smtClean="0"/>
              <a:t>è </a:t>
            </a:r>
            <a:r>
              <a:rPr lang="it-IT" sz="3400" dirty="0"/>
              <a:t>già ampiamente citato in letteratura a fini didattici, </a:t>
            </a:r>
            <a:r>
              <a:rPr lang="it-IT" sz="3400" dirty="0" smtClean="0"/>
              <a:t>e perlopiù la </a:t>
            </a:r>
            <a:r>
              <a:rPr lang="it-IT" sz="3400" dirty="0"/>
              <a:t>soluzione del problema formulata da Eulero </a:t>
            </a:r>
            <a:r>
              <a:rPr lang="it-IT" sz="3400" dirty="0" smtClean="0"/>
              <a:t>viene considerata come la premessa storica alla Teoria </a:t>
            </a:r>
            <a:r>
              <a:rPr lang="it-IT" sz="3400" dirty="0"/>
              <a:t>dei </a:t>
            </a:r>
            <a:r>
              <a:rPr lang="it-IT" sz="3400" dirty="0" smtClean="0"/>
              <a:t>Grafi. Per il presente lavoro, ho preso in considerazione </a:t>
            </a:r>
            <a:r>
              <a:rPr lang="it-IT" sz="3400" dirty="0"/>
              <a:t>diversi </a:t>
            </a:r>
            <a:r>
              <a:rPr lang="it-IT" sz="3400" dirty="0" smtClean="0"/>
              <a:t>risultati e proposte condivise </a:t>
            </a:r>
            <a:r>
              <a:rPr lang="it-IT" sz="3400" dirty="0"/>
              <a:t>in rete, </a:t>
            </a:r>
            <a:r>
              <a:rPr lang="it-IT" sz="3400" dirty="0" smtClean="0"/>
              <a:t>cercando di risalire alle </a:t>
            </a:r>
            <a:r>
              <a:rPr lang="it-IT" sz="3400" dirty="0"/>
              <a:t>fonti, </a:t>
            </a:r>
            <a:r>
              <a:rPr lang="it-IT" sz="3400" dirty="0" smtClean="0"/>
              <a:t>e di provare ad elaborare una mia </a:t>
            </a:r>
            <a:r>
              <a:rPr lang="it-IT" sz="3400" dirty="0"/>
              <a:t>proposta</a:t>
            </a:r>
            <a:r>
              <a:rPr lang="it-IT" sz="3000" dirty="0"/>
              <a:t>.</a:t>
            </a:r>
            <a:endParaRPr lang="it-IT" dirty="0"/>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Uno schema essenziale</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20</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algn="just">
              <a:buClr>
                <a:srgbClr val="27781A"/>
              </a:buClr>
              <a:buFont typeface="Wingdings" pitchFamily="2" charset="2"/>
              <a:buChar char="§"/>
            </a:pPr>
            <a:r>
              <a:rPr lang="it-IT" sz="1800" dirty="0" smtClean="0"/>
              <a:t>Allora il problema può essere schematizzato in questo modo</a:t>
            </a:r>
            <a:r>
              <a:rPr lang="it-IT" sz="1800" dirty="0"/>
              <a:t>:</a:t>
            </a:r>
            <a:endParaRPr lang="it-IT" sz="1800"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64904"/>
            <a:ext cx="2897799" cy="319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http://2.bp.blogspot.com/_C5hz8qTlp4s/SAngCYt5E_I/AAAAAAAAAJ0/KaEK2brDMck/s400/konigsberg%5B1%5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1" y="2883038"/>
            <a:ext cx="3096345" cy="2397028"/>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a destra 1"/>
          <p:cNvSpPr/>
          <p:nvPr/>
        </p:nvSpPr>
        <p:spPr>
          <a:xfrm>
            <a:off x="4283968" y="374713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9179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Cos’è un grafo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21</a:t>
            </a:fld>
            <a:endParaRPr lang="it-IT"/>
          </a:p>
        </p:txBody>
      </p:sp>
      <p:sp>
        <p:nvSpPr>
          <p:cNvPr id="12" name="Segnaposto contenuto 2"/>
          <p:cNvSpPr>
            <a:spLocks noGrp="1"/>
          </p:cNvSpPr>
          <p:nvPr>
            <p:ph idx="1"/>
          </p:nvPr>
        </p:nvSpPr>
        <p:spPr>
          <a:xfrm>
            <a:off x="611560" y="1484784"/>
            <a:ext cx="7128792" cy="936104"/>
          </a:xfrm>
        </p:spPr>
        <p:txBody>
          <a:bodyPr>
            <a:noAutofit/>
          </a:bodyPr>
          <a:lstStyle/>
          <a:p>
            <a:pPr algn="just">
              <a:buClr>
                <a:srgbClr val="27781A"/>
              </a:buClr>
              <a:buFont typeface="Wingdings" pitchFamily="2" charset="2"/>
              <a:buChar char="§"/>
            </a:pPr>
            <a:r>
              <a:rPr lang="it-IT" sz="1800" dirty="0" smtClean="0"/>
              <a:t>A questo punto formuliamo le definizioni di base della teoria dei grafi e diamo un nome agli oggetti e alle proprietà che abbiamo incontrato analizzando il problema dei 7 ponti </a:t>
            </a:r>
            <a:r>
              <a:rPr lang="it-IT" sz="1800" dirty="0"/>
              <a:t>di </a:t>
            </a:r>
            <a:r>
              <a:rPr lang="it-IT" sz="1800" dirty="0" err="1" smtClean="0"/>
              <a:t>Königsberg</a:t>
            </a:r>
            <a:r>
              <a:rPr lang="it-IT" sz="1800" dirty="0" smtClean="0"/>
              <a:t>.</a:t>
            </a:r>
          </a:p>
          <a:p>
            <a:pPr algn="just">
              <a:buClr>
                <a:srgbClr val="27781A"/>
              </a:buClr>
              <a:buFont typeface="Wingdings" pitchFamily="2" charset="2"/>
              <a:buChar char="§"/>
            </a:pPr>
            <a:endParaRPr lang="it-IT" sz="1800" dirty="0" smtClean="0"/>
          </a:p>
        </p:txBody>
      </p:sp>
      <p:sp>
        <p:nvSpPr>
          <p:cNvPr id="31" name="Segnaposto contenuto 2"/>
          <p:cNvSpPr txBox="1">
            <a:spLocks/>
          </p:cNvSpPr>
          <p:nvPr/>
        </p:nvSpPr>
        <p:spPr>
          <a:xfrm>
            <a:off x="1043608" y="2780928"/>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Consideriamo un insieme di punti;</a:t>
            </a:r>
          </a:p>
        </p:txBody>
      </p:sp>
      <p:sp>
        <p:nvSpPr>
          <p:cNvPr id="32" name="Segnaposto contenuto 2"/>
          <p:cNvSpPr txBox="1">
            <a:spLocks/>
          </p:cNvSpPr>
          <p:nvPr/>
        </p:nvSpPr>
        <p:spPr>
          <a:xfrm>
            <a:off x="1043608" y="3248980"/>
            <a:ext cx="3960440" cy="620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Li nominiamo, cioè assegniamo a ciascun punto una etichetta (</a:t>
            </a:r>
            <a:r>
              <a:rPr lang="it-IT" sz="1800" dirty="0" err="1" smtClean="0"/>
              <a:t>label</a:t>
            </a:r>
            <a:r>
              <a:rPr lang="it-IT" sz="1800" dirty="0" smtClean="0"/>
              <a:t>);</a:t>
            </a:r>
          </a:p>
        </p:txBody>
      </p:sp>
      <p:sp>
        <p:nvSpPr>
          <p:cNvPr id="33" name="CasellaDiTesto 32"/>
          <p:cNvSpPr txBox="1"/>
          <p:nvPr/>
        </p:nvSpPr>
        <p:spPr>
          <a:xfrm>
            <a:off x="5670691" y="2526685"/>
            <a:ext cx="310891" cy="369332"/>
          </a:xfrm>
          <a:prstGeom prst="rect">
            <a:avLst/>
          </a:prstGeom>
          <a:noFill/>
        </p:spPr>
        <p:txBody>
          <a:bodyPr wrap="square" rtlCol="0">
            <a:spAutoFit/>
          </a:bodyPr>
          <a:lstStyle/>
          <a:p>
            <a:r>
              <a:rPr lang="it-IT" dirty="0" smtClean="0"/>
              <a:t>A</a:t>
            </a:r>
          </a:p>
        </p:txBody>
      </p:sp>
      <p:sp>
        <p:nvSpPr>
          <p:cNvPr id="35" name="CasellaDiTesto 34"/>
          <p:cNvSpPr txBox="1"/>
          <p:nvPr/>
        </p:nvSpPr>
        <p:spPr>
          <a:xfrm>
            <a:off x="7478610" y="2526685"/>
            <a:ext cx="310891" cy="369332"/>
          </a:xfrm>
          <a:prstGeom prst="rect">
            <a:avLst/>
          </a:prstGeom>
          <a:noFill/>
        </p:spPr>
        <p:txBody>
          <a:bodyPr wrap="square" rtlCol="0">
            <a:spAutoFit/>
          </a:bodyPr>
          <a:lstStyle/>
          <a:p>
            <a:r>
              <a:rPr lang="it-IT" dirty="0" smtClean="0"/>
              <a:t>B</a:t>
            </a:r>
          </a:p>
        </p:txBody>
      </p:sp>
      <p:sp>
        <p:nvSpPr>
          <p:cNvPr id="36" name="CasellaDiTesto 35"/>
          <p:cNvSpPr txBox="1"/>
          <p:nvPr/>
        </p:nvSpPr>
        <p:spPr>
          <a:xfrm>
            <a:off x="5845285" y="4149080"/>
            <a:ext cx="310891" cy="369332"/>
          </a:xfrm>
          <a:prstGeom prst="rect">
            <a:avLst/>
          </a:prstGeom>
          <a:noFill/>
        </p:spPr>
        <p:txBody>
          <a:bodyPr wrap="square" rtlCol="0">
            <a:spAutoFit/>
          </a:bodyPr>
          <a:lstStyle/>
          <a:p>
            <a:r>
              <a:rPr lang="it-IT" dirty="0" smtClean="0"/>
              <a:t>D</a:t>
            </a:r>
          </a:p>
        </p:txBody>
      </p:sp>
      <p:sp>
        <p:nvSpPr>
          <p:cNvPr id="37" name="CasellaDiTesto 36"/>
          <p:cNvSpPr txBox="1"/>
          <p:nvPr/>
        </p:nvSpPr>
        <p:spPr>
          <a:xfrm>
            <a:off x="7555461" y="4277870"/>
            <a:ext cx="310891" cy="369332"/>
          </a:xfrm>
          <a:prstGeom prst="rect">
            <a:avLst/>
          </a:prstGeom>
          <a:noFill/>
        </p:spPr>
        <p:txBody>
          <a:bodyPr wrap="square" rtlCol="0">
            <a:spAutoFit/>
          </a:bodyPr>
          <a:lstStyle/>
          <a:p>
            <a:r>
              <a:rPr lang="it-IT" dirty="0" smtClean="0"/>
              <a:t>C</a:t>
            </a:r>
          </a:p>
        </p:txBody>
      </p:sp>
      <p:sp>
        <p:nvSpPr>
          <p:cNvPr id="39" name="Segnaposto contenuto 2"/>
          <p:cNvSpPr txBox="1">
            <a:spLocks/>
          </p:cNvSpPr>
          <p:nvPr/>
        </p:nvSpPr>
        <p:spPr>
          <a:xfrm>
            <a:off x="1043608"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cxnSp>
        <p:nvCxnSpPr>
          <p:cNvPr id="41" name="Connettore 1 40"/>
          <p:cNvCxnSpPr>
            <a:stCxn id="26" idx="6"/>
            <a:endCxn id="27" idx="2"/>
          </p:cNvCxnSpPr>
          <p:nvPr/>
        </p:nvCxnSpPr>
        <p:spPr>
          <a:xfrm>
            <a:off x="5940152" y="3022811"/>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Connettore 1 43"/>
          <p:cNvCxnSpPr>
            <a:stCxn id="27" idx="5"/>
            <a:endCxn id="29" idx="1"/>
          </p:cNvCxnSpPr>
          <p:nvPr/>
        </p:nvCxnSpPr>
        <p:spPr>
          <a:xfrm>
            <a:off x="7515372" y="3044433"/>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Connettore 1 47"/>
          <p:cNvCxnSpPr>
            <a:stCxn id="27" idx="5"/>
          </p:cNvCxnSpPr>
          <p:nvPr/>
        </p:nvCxnSpPr>
        <p:spPr>
          <a:xfrm flipH="1">
            <a:off x="6228184" y="3044433"/>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Segnaposto contenuto 2"/>
          <p:cNvSpPr txBox="1">
            <a:spLocks/>
          </p:cNvSpPr>
          <p:nvPr/>
        </p:nvSpPr>
        <p:spPr>
          <a:xfrm>
            <a:off x="1043608" y="389705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Stabiliamo delle connessioni tra alcuni di questi punti.</a:t>
            </a:r>
          </a:p>
        </p:txBody>
      </p:sp>
      <p:grpSp>
        <p:nvGrpSpPr>
          <p:cNvPr id="56" name="Gruppo 55"/>
          <p:cNvGrpSpPr/>
          <p:nvPr/>
        </p:nvGrpSpPr>
        <p:grpSpPr>
          <a:xfrm>
            <a:off x="899592" y="4779150"/>
            <a:ext cx="4729669" cy="1314146"/>
            <a:chOff x="778435" y="4707142"/>
            <a:chExt cx="4729669" cy="1314146"/>
          </a:xfrm>
        </p:grpSpPr>
        <p:sp>
          <p:nvSpPr>
            <p:cNvPr id="53" name="Segnaposto contenuto 2"/>
            <p:cNvSpPr txBox="1">
              <a:spLocks/>
            </p:cNvSpPr>
            <p:nvPr/>
          </p:nvSpPr>
          <p:spPr>
            <a:xfrm>
              <a:off x="1043608" y="4869160"/>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27781A"/>
                </a:buClr>
                <a:buNone/>
              </a:pPr>
              <a:r>
                <a:rPr lang="it-IT" sz="1800" dirty="0" smtClean="0"/>
                <a:t>Un </a:t>
              </a:r>
              <a:r>
                <a:rPr lang="it-IT" sz="1800" b="1" dirty="0" smtClean="0">
                  <a:solidFill>
                    <a:srgbClr val="002060"/>
                  </a:solidFill>
                </a:rPr>
                <a:t>grafo</a:t>
              </a:r>
              <a:r>
                <a:rPr lang="it-IT" sz="1800" dirty="0" smtClean="0">
                  <a:solidFill>
                    <a:srgbClr val="002060"/>
                  </a:solidFill>
                </a:rPr>
                <a:t> </a:t>
              </a:r>
              <a:r>
                <a:rPr lang="it-IT" sz="1800" dirty="0" smtClean="0"/>
                <a:t>(</a:t>
              </a:r>
              <a:r>
                <a:rPr lang="it-IT" sz="1800" dirty="0" err="1" smtClean="0"/>
                <a:t>graph</a:t>
              </a:r>
              <a:r>
                <a:rPr lang="it-IT" sz="1800" dirty="0" smtClean="0"/>
                <a:t>) è una rappresentazione di punti detti nodi (</a:t>
              </a:r>
              <a:r>
                <a:rPr lang="it-IT" sz="1800" dirty="0" err="1" smtClean="0"/>
                <a:t>vertex</a:t>
              </a:r>
              <a:r>
                <a:rPr lang="it-IT" sz="1800" dirty="0" smtClean="0"/>
                <a:t>) e linee detti archi (</a:t>
              </a:r>
              <a:r>
                <a:rPr lang="it-IT" sz="1800" dirty="0" err="1" smtClean="0"/>
                <a:t>edge</a:t>
              </a:r>
              <a:r>
                <a:rPr lang="it-IT" sz="1800" dirty="0" smtClean="0"/>
                <a:t>), che congiungono alcuni nodi.</a:t>
              </a:r>
            </a:p>
          </p:txBody>
        </p:sp>
        <p:sp>
          <p:nvSpPr>
            <p:cNvPr id="55" name="Rettangolo 54"/>
            <p:cNvSpPr/>
            <p:nvPr/>
          </p:nvSpPr>
          <p:spPr>
            <a:xfrm>
              <a:off x="778435" y="4707142"/>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Ovale 26"/>
          <p:cNvSpPr/>
          <p:nvPr/>
        </p:nvSpPr>
        <p:spPr>
          <a:xfrm>
            <a:off x="7463172"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7524328" y="4111887"/>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5878996"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6167028" y="3980619"/>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34561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Significati di un grafo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22</a:t>
            </a:fld>
            <a:endParaRPr lang="it-IT"/>
          </a:p>
        </p:txBody>
      </p:sp>
      <p:sp>
        <p:nvSpPr>
          <p:cNvPr id="12" name="Segnaposto contenuto 2"/>
          <p:cNvSpPr>
            <a:spLocks noGrp="1"/>
          </p:cNvSpPr>
          <p:nvPr>
            <p:ph idx="1"/>
          </p:nvPr>
        </p:nvSpPr>
        <p:spPr>
          <a:xfrm>
            <a:off x="611560" y="1484784"/>
            <a:ext cx="7128792" cy="504056"/>
          </a:xfrm>
        </p:spPr>
        <p:txBody>
          <a:bodyPr>
            <a:noAutofit/>
          </a:bodyPr>
          <a:lstStyle/>
          <a:p>
            <a:pPr algn="just">
              <a:buClr>
                <a:srgbClr val="27781A"/>
              </a:buClr>
              <a:buFont typeface="Wingdings" pitchFamily="2" charset="2"/>
              <a:buChar char="§"/>
            </a:pPr>
            <a:r>
              <a:rPr lang="it-IT" sz="1800" dirty="0" smtClean="0"/>
              <a:t>Possiamo farci alcune domande, del tipo:</a:t>
            </a:r>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51" name="Segnaposto contenuto 2"/>
          <p:cNvSpPr txBox="1">
            <a:spLocks/>
          </p:cNvSpPr>
          <p:nvPr/>
        </p:nvSpPr>
        <p:spPr>
          <a:xfrm>
            <a:off x="4499992" y="5733256"/>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24" name="Segnaposto contenuto 2"/>
          <p:cNvSpPr txBox="1">
            <a:spLocks/>
          </p:cNvSpPr>
          <p:nvPr/>
        </p:nvSpPr>
        <p:spPr>
          <a:xfrm>
            <a:off x="971600" y="1988840"/>
            <a:ext cx="4536504"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Quale sarebbe il significato del grafo che abbiamo disegnato nel caso in cui i nodi rappresentino regioni e gli archi ponti, come nel problema di </a:t>
            </a:r>
            <a:r>
              <a:rPr lang="it-IT" sz="1800" dirty="0" err="1" smtClean="0"/>
              <a:t>Königsberg</a:t>
            </a:r>
            <a:r>
              <a:rPr lang="it-IT" sz="1800" dirty="0" smtClean="0"/>
              <a:t>? Già che ci siamo, possiamo anche domandarci se in questo caso il cammino cercato per la città </a:t>
            </a:r>
            <a:r>
              <a:rPr lang="it-IT" sz="1800" dirty="0"/>
              <a:t>di </a:t>
            </a:r>
            <a:r>
              <a:rPr lang="it-IT" sz="1800" dirty="0" err="1"/>
              <a:t>Königsberg</a:t>
            </a:r>
            <a:r>
              <a:rPr lang="it-IT" sz="1800" dirty="0"/>
              <a:t> sarebbe </a:t>
            </a:r>
            <a:r>
              <a:rPr lang="it-IT" sz="1800" dirty="0" smtClean="0"/>
              <a:t>possibile…</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 Se i nodi rappresentassero invece 4 città e gli archi i collegamenti aerei tra esse, quale sarebbe il significato di questo grafo?</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Proviamo ad attribuire altri significati al grafo, ai suoi nodi e ai suoi archi.</a:t>
            </a:r>
          </a:p>
        </p:txBody>
      </p:sp>
      <p:sp>
        <p:nvSpPr>
          <p:cNvPr id="21" name="CasellaDiTesto 20"/>
          <p:cNvSpPr txBox="1"/>
          <p:nvPr/>
        </p:nvSpPr>
        <p:spPr>
          <a:xfrm>
            <a:off x="5670691" y="2526685"/>
            <a:ext cx="310891" cy="369332"/>
          </a:xfrm>
          <a:prstGeom prst="rect">
            <a:avLst/>
          </a:prstGeom>
          <a:noFill/>
        </p:spPr>
        <p:txBody>
          <a:bodyPr wrap="square" rtlCol="0">
            <a:spAutoFit/>
          </a:bodyPr>
          <a:lstStyle/>
          <a:p>
            <a:r>
              <a:rPr lang="it-IT" dirty="0" smtClean="0"/>
              <a:t>A</a:t>
            </a:r>
          </a:p>
        </p:txBody>
      </p:sp>
      <p:sp>
        <p:nvSpPr>
          <p:cNvPr id="22" name="CasellaDiTesto 21"/>
          <p:cNvSpPr txBox="1"/>
          <p:nvPr/>
        </p:nvSpPr>
        <p:spPr>
          <a:xfrm>
            <a:off x="7478610" y="2526685"/>
            <a:ext cx="310891" cy="369332"/>
          </a:xfrm>
          <a:prstGeom prst="rect">
            <a:avLst/>
          </a:prstGeom>
          <a:noFill/>
        </p:spPr>
        <p:txBody>
          <a:bodyPr wrap="square" rtlCol="0">
            <a:spAutoFit/>
          </a:bodyPr>
          <a:lstStyle/>
          <a:p>
            <a:r>
              <a:rPr lang="it-IT" dirty="0" smtClean="0"/>
              <a:t>B</a:t>
            </a:r>
          </a:p>
        </p:txBody>
      </p:sp>
      <p:sp>
        <p:nvSpPr>
          <p:cNvPr id="23" name="CasellaDiTesto 22"/>
          <p:cNvSpPr txBox="1"/>
          <p:nvPr/>
        </p:nvSpPr>
        <p:spPr>
          <a:xfrm>
            <a:off x="5845285" y="4149080"/>
            <a:ext cx="310891" cy="369332"/>
          </a:xfrm>
          <a:prstGeom prst="rect">
            <a:avLst/>
          </a:prstGeom>
          <a:noFill/>
        </p:spPr>
        <p:txBody>
          <a:bodyPr wrap="square" rtlCol="0">
            <a:spAutoFit/>
          </a:bodyPr>
          <a:lstStyle/>
          <a:p>
            <a:r>
              <a:rPr lang="it-IT" dirty="0" smtClean="0"/>
              <a:t>D</a:t>
            </a:r>
          </a:p>
        </p:txBody>
      </p:sp>
      <p:sp>
        <p:nvSpPr>
          <p:cNvPr id="25" name="CasellaDiTesto 24"/>
          <p:cNvSpPr txBox="1"/>
          <p:nvPr/>
        </p:nvSpPr>
        <p:spPr>
          <a:xfrm>
            <a:off x="7555461" y="4277870"/>
            <a:ext cx="310891" cy="369332"/>
          </a:xfrm>
          <a:prstGeom prst="rect">
            <a:avLst/>
          </a:prstGeom>
          <a:noFill/>
        </p:spPr>
        <p:txBody>
          <a:bodyPr wrap="square" rtlCol="0">
            <a:spAutoFit/>
          </a:bodyPr>
          <a:lstStyle/>
          <a:p>
            <a:r>
              <a:rPr lang="it-IT" dirty="0" smtClean="0"/>
              <a:t>C</a:t>
            </a:r>
          </a:p>
        </p:txBody>
      </p:sp>
      <p:cxnSp>
        <p:nvCxnSpPr>
          <p:cNvPr id="30" name="Connettore 1 29"/>
          <p:cNvCxnSpPr>
            <a:stCxn id="40" idx="6"/>
            <a:endCxn id="34" idx="2"/>
          </p:cNvCxnSpPr>
          <p:nvPr/>
        </p:nvCxnSpPr>
        <p:spPr>
          <a:xfrm>
            <a:off x="5940152" y="3022811"/>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ttore 1 30"/>
          <p:cNvCxnSpPr>
            <a:stCxn id="34" idx="5"/>
            <a:endCxn id="38" idx="1"/>
          </p:cNvCxnSpPr>
          <p:nvPr/>
        </p:nvCxnSpPr>
        <p:spPr>
          <a:xfrm>
            <a:off x="7515372" y="3044433"/>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Connettore 1 31"/>
          <p:cNvCxnSpPr>
            <a:stCxn id="34" idx="5"/>
          </p:cNvCxnSpPr>
          <p:nvPr/>
        </p:nvCxnSpPr>
        <p:spPr>
          <a:xfrm flipH="1">
            <a:off x="6228184" y="3044433"/>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Ovale 33"/>
          <p:cNvSpPr/>
          <p:nvPr/>
        </p:nvSpPr>
        <p:spPr>
          <a:xfrm>
            <a:off x="7463172"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7524328" y="4111887"/>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5878996"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6167028" y="3980619"/>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1597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Rappresentazione di un grafo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23</a:t>
            </a:fld>
            <a:endParaRPr lang="it-IT"/>
          </a:p>
        </p:txBody>
      </p:sp>
      <p:sp>
        <p:nvSpPr>
          <p:cNvPr id="12" name="Segnaposto contenuto 2"/>
          <p:cNvSpPr>
            <a:spLocks noGrp="1"/>
          </p:cNvSpPr>
          <p:nvPr>
            <p:ph idx="1"/>
          </p:nvPr>
        </p:nvSpPr>
        <p:spPr>
          <a:xfrm>
            <a:off x="611560" y="1484784"/>
            <a:ext cx="7128792" cy="504056"/>
          </a:xfrm>
        </p:spPr>
        <p:txBody>
          <a:bodyPr>
            <a:noAutofit/>
          </a:bodyPr>
          <a:lstStyle/>
          <a:p>
            <a:pPr algn="just">
              <a:buClr>
                <a:srgbClr val="27781A"/>
              </a:buClr>
              <a:buFont typeface="Wingdings" pitchFamily="2" charset="2"/>
              <a:buChar char="§"/>
            </a:pPr>
            <a:r>
              <a:rPr lang="it-IT" sz="1800" dirty="0" smtClean="0"/>
              <a:t>In quanti altri modi possiamo rappresentare/descrivere un grafo e quindi il problema che il grafo rappresenta?</a:t>
            </a:r>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51" name="Segnaposto contenuto 2"/>
          <p:cNvSpPr txBox="1">
            <a:spLocks/>
          </p:cNvSpPr>
          <p:nvPr/>
        </p:nvSpPr>
        <p:spPr>
          <a:xfrm>
            <a:off x="4499992" y="5733256"/>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24" name="Segnaposto contenuto 2"/>
          <p:cNvSpPr txBox="1">
            <a:spLocks/>
          </p:cNvSpPr>
          <p:nvPr/>
        </p:nvSpPr>
        <p:spPr>
          <a:xfrm>
            <a:off x="971600" y="2348880"/>
            <a:ext cx="4536504"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Potremmo dire che il </a:t>
            </a:r>
            <a:r>
              <a:rPr lang="it-IT" sz="1800" dirty="0"/>
              <a:t>grafo è composto da un insieme di nodi e un insieme di </a:t>
            </a:r>
            <a:r>
              <a:rPr lang="it-IT" sz="1800" dirty="0" smtClean="0"/>
              <a:t>archi:</a:t>
            </a:r>
            <a:endParaRPr lang="it-IT" sz="1800" dirty="0"/>
          </a:p>
          <a:p>
            <a:pPr lvl="1" algn="just">
              <a:buClr>
                <a:srgbClr val="27781A"/>
              </a:buClr>
              <a:buFont typeface="Wingdings" pitchFamily="2" charset="2"/>
              <a:buChar char="§"/>
            </a:pPr>
            <a:r>
              <a:rPr lang="it-IT" sz="1400" dirty="0" smtClean="0"/>
              <a:t>I nodi = A, B, C , D  e Gli archi = AB, BD, BC (in questo modo il grafo è completamente definito)</a:t>
            </a:r>
          </a:p>
          <a:p>
            <a:pPr lvl="1" algn="just">
              <a:buClr>
                <a:srgbClr val="27781A"/>
              </a:buClr>
              <a:buFont typeface="Wingdings" pitchFamily="2" charset="2"/>
              <a:buChar char="§"/>
            </a:pPr>
            <a:r>
              <a:rPr lang="it-IT" sz="1400" dirty="0" smtClean="0"/>
              <a:t>Un percorso da A </a:t>
            </a:r>
            <a:r>
              <a:rPr lang="it-IT" sz="1400" dirty="0" err="1" smtClean="0"/>
              <a:t>a</a:t>
            </a:r>
            <a:r>
              <a:rPr lang="it-IT" sz="1400" dirty="0" smtClean="0"/>
              <a:t> C potrebbe essere rappresentato, alla maniera di Eulero, dalla parola-percorso ABC.</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 Potremmo anche utilizzare una notazione binaria facendo uso di una matrice (questa rappresentazione presenta il vantaggio di utilizzare un linguaggio comprensibile da un computer)</a:t>
            </a:r>
          </a:p>
        </p:txBody>
      </p:sp>
      <p:sp>
        <p:nvSpPr>
          <p:cNvPr id="43" name="CasellaDiTesto 42"/>
          <p:cNvSpPr txBox="1"/>
          <p:nvPr/>
        </p:nvSpPr>
        <p:spPr>
          <a:xfrm>
            <a:off x="5670691" y="2526685"/>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7478610" y="2526685"/>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5845285" y="414908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7555461" y="4277870"/>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5940152" y="3022811"/>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7515372" y="3044433"/>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Connettore 1 51"/>
          <p:cNvCxnSpPr>
            <a:stCxn id="53" idx="5"/>
          </p:cNvCxnSpPr>
          <p:nvPr/>
        </p:nvCxnSpPr>
        <p:spPr>
          <a:xfrm flipH="1">
            <a:off x="6228184" y="3044433"/>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7463172"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7524328" y="4111887"/>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5878996"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6167028" y="3980619"/>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317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Grafi connessi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24</a:t>
            </a:fld>
            <a:endParaRPr lang="it-IT"/>
          </a:p>
        </p:txBody>
      </p:sp>
      <p:sp>
        <p:nvSpPr>
          <p:cNvPr id="12" name="Segnaposto contenuto 2"/>
          <p:cNvSpPr>
            <a:spLocks noGrp="1"/>
          </p:cNvSpPr>
          <p:nvPr>
            <p:ph idx="1"/>
          </p:nvPr>
        </p:nvSpPr>
        <p:spPr>
          <a:xfrm>
            <a:off x="611560" y="1484784"/>
            <a:ext cx="7128792" cy="504056"/>
          </a:xfrm>
        </p:spPr>
        <p:txBody>
          <a:bodyPr>
            <a:noAutofit/>
          </a:bodyPr>
          <a:lstStyle/>
          <a:p>
            <a:pPr algn="just">
              <a:buClr>
                <a:srgbClr val="27781A"/>
              </a:buClr>
              <a:buFont typeface="Wingdings" pitchFamily="2" charset="2"/>
              <a:buChar char="§"/>
            </a:pPr>
            <a:r>
              <a:rPr lang="it-IT" sz="1800" dirty="0" smtClean="0"/>
              <a:t>In questo grafo è possibile raggiungere un nodo qualsiasi a partire da un altro nodo del grafo? 	</a:t>
            </a:r>
          </a:p>
        </p:txBody>
      </p:sp>
      <p:sp>
        <p:nvSpPr>
          <p:cNvPr id="24" name="Segnaposto contenuto 2"/>
          <p:cNvSpPr txBox="1">
            <a:spLocks/>
          </p:cNvSpPr>
          <p:nvPr/>
        </p:nvSpPr>
        <p:spPr>
          <a:xfrm>
            <a:off x="971600" y="2132856"/>
            <a:ext cx="4536504" cy="2514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Si, anche se non tutti i nodi sono direttamente collegati tra loro.</a:t>
            </a:r>
          </a:p>
          <a:p>
            <a:pPr algn="just">
              <a:buClr>
                <a:srgbClr val="27781A"/>
              </a:buClr>
              <a:buFont typeface="Wingdings" pitchFamily="2" charset="2"/>
              <a:buChar char="§"/>
            </a:pPr>
            <a:endParaRPr lang="it-IT" sz="1800" dirty="0"/>
          </a:p>
          <a:p>
            <a:pPr algn="just">
              <a:buClr>
                <a:srgbClr val="27781A"/>
              </a:buClr>
              <a:buFont typeface="Wingdings" pitchFamily="2" charset="2"/>
              <a:buChar char="§"/>
            </a:pPr>
            <a:r>
              <a:rPr lang="it-IT" sz="1800" dirty="0" smtClean="0"/>
              <a:t>Ad esempio, per andare da D a C dovremo passare per B e quindi percorrere gli archi DB e BC (parola-percorso DBC).  Nell’esempio dei collegamenti aerei a cosa corrisponde B nel percorso DBC? </a:t>
            </a:r>
          </a:p>
        </p:txBody>
      </p:sp>
      <p:sp>
        <p:nvSpPr>
          <p:cNvPr id="43" name="CasellaDiTesto 42"/>
          <p:cNvSpPr txBox="1"/>
          <p:nvPr/>
        </p:nvSpPr>
        <p:spPr>
          <a:xfrm>
            <a:off x="5670691" y="2526685"/>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7478610" y="2526685"/>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5845285" y="414908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7555461" y="4277870"/>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5940152" y="3022811"/>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7515372" y="3044433"/>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Connettore 1 51"/>
          <p:cNvCxnSpPr>
            <a:stCxn id="53" idx="5"/>
          </p:cNvCxnSpPr>
          <p:nvPr/>
        </p:nvCxnSpPr>
        <p:spPr>
          <a:xfrm flipH="1">
            <a:off x="6228184" y="3044433"/>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7463172"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7524328" y="4111887"/>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5878996"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6167028" y="3980619"/>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p:cNvGrpSpPr/>
          <p:nvPr/>
        </p:nvGrpSpPr>
        <p:grpSpPr>
          <a:xfrm>
            <a:off x="1115616" y="4941168"/>
            <a:ext cx="4608512" cy="1314146"/>
            <a:chOff x="926236" y="4923166"/>
            <a:chExt cx="4729669" cy="1314146"/>
          </a:xfrm>
        </p:grpSpPr>
        <p:sp>
          <p:nvSpPr>
            <p:cNvPr id="22" name="Segnaposto contenuto 2"/>
            <p:cNvSpPr txBox="1">
              <a:spLocks/>
            </p:cNvSpPr>
            <p:nvPr/>
          </p:nvSpPr>
          <p:spPr>
            <a:xfrm>
              <a:off x="1185729" y="5085184"/>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a:t>Un grafo </a:t>
              </a:r>
              <a:r>
                <a:rPr lang="it-IT" sz="1800" dirty="0" smtClean="0"/>
                <a:t>è </a:t>
              </a:r>
              <a:r>
                <a:rPr lang="it-IT" sz="1800" b="1" dirty="0" smtClean="0">
                  <a:solidFill>
                    <a:srgbClr val="002060"/>
                  </a:solidFill>
                </a:rPr>
                <a:t>connesso</a:t>
              </a:r>
              <a:r>
                <a:rPr lang="it-IT" sz="1800" dirty="0" smtClean="0"/>
                <a:t> quando </a:t>
              </a:r>
              <a:r>
                <a:rPr lang="it-IT" sz="1800" dirty="0"/>
                <a:t>ciascun nodo del grafo è collegato ad ogni altro nodo mediante </a:t>
              </a:r>
              <a:r>
                <a:rPr lang="it-IT" sz="1800" dirty="0" smtClean="0"/>
                <a:t>una successione </a:t>
              </a:r>
              <a:r>
                <a:rPr lang="it-IT" sz="1800" dirty="0"/>
                <a:t>di archi.</a:t>
              </a:r>
            </a:p>
          </p:txBody>
        </p:sp>
        <p:sp>
          <p:nvSpPr>
            <p:cNvPr id="23" name="Rettangolo 22"/>
            <p:cNvSpPr/>
            <p:nvPr/>
          </p:nvSpPr>
          <p:spPr>
            <a:xfrm>
              <a:off x="926236" y="4923166"/>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13239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Grafi non connessi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25</a:t>
            </a:fld>
            <a:endParaRPr lang="it-IT"/>
          </a:p>
        </p:txBody>
      </p:sp>
      <p:sp>
        <p:nvSpPr>
          <p:cNvPr id="12" name="Segnaposto contenuto 2"/>
          <p:cNvSpPr>
            <a:spLocks noGrp="1"/>
          </p:cNvSpPr>
          <p:nvPr>
            <p:ph idx="1"/>
          </p:nvPr>
        </p:nvSpPr>
        <p:spPr>
          <a:xfrm>
            <a:off x="611560" y="1412776"/>
            <a:ext cx="7128792" cy="504056"/>
          </a:xfrm>
        </p:spPr>
        <p:txBody>
          <a:bodyPr>
            <a:noAutofit/>
          </a:bodyPr>
          <a:lstStyle/>
          <a:p>
            <a:pPr algn="just">
              <a:buClr>
                <a:srgbClr val="27781A"/>
              </a:buClr>
              <a:buFont typeface="Wingdings" pitchFamily="2" charset="2"/>
              <a:buChar char="§"/>
            </a:pPr>
            <a:r>
              <a:rPr lang="it-IT" sz="1800" dirty="0" smtClean="0"/>
              <a:t>Proviamo invece a fare un esempio di una situazione in cui il grafo che la rappresenta non è connesso? </a:t>
            </a:r>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51" name="Segnaposto contenuto 2"/>
          <p:cNvSpPr txBox="1">
            <a:spLocks/>
          </p:cNvSpPr>
          <p:nvPr/>
        </p:nvSpPr>
        <p:spPr>
          <a:xfrm>
            <a:off x="4499992" y="5733256"/>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24" name="Segnaposto contenuto 2"/>
          <p:cNvSpPr txBox="1">
            <a:spLocks/>
          </p:cNvSpPr>
          <p:nvPr/>
        </p:nvSpPr>
        <p:spPr>
          <a:xfrm>
            <a:off x="971599" y="2078850"/>
            <a:ext cx="4699091" cy="2070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Nell’esempio riportato, supponiamo che ogni nodo rappresenti un persona e l’arco che li congiunge il fatto che si conoscono .</a:t>
            </a:r>
          </a:p>
          <a:p>
            <a:pPr algn="just">
              <a:buClr>
                <a:srgbClr val="27781A"/>
              </a:buClr>
              <a:buFont typeface="Wingdings" pitchFamily="2" charset="2"/>
              <a:buChar char="§"/>
            </a:pPr>
            <a:r>
              <a:rPr lang="it-IT" sz="1800" dirty="0" smtClean="0"/>
              <a:t>Se io sono A, non conosco direttamente D, ma potrò chiedere a B di presentarmelo.</a:t>
            </a:r>
          </a:p>
          <a:p>
            <a:pPr algn="just">
              <a:buClr>
                <a:srgbClr val="27781A"/>
              </a:buClr>
              <a:buFont typeface="Wingdings" pitchFamily="2" charset="2"/>
              <a:buChar char="§"/>
            </a:pPr>
            <a:r>
              <a:rPr lang="it-IT" sz="1800" dirty="0" smtClean="0"/>
              <a:t>Invece non ho modo, nell’attuale situazione, di raggiungere E, F o G.</a:t>
            </a:r>
          </a:p>
        </p:txBody>
      </p:sp>
      <p:sp>
        <p:nvSpPr>
          <p:cNvPr id="43" name="CasellaDiTesto 42"/>
          <p:cNvSpPr txBox="1"/>
          <p:nvPr/>
        </p:nvSpPr>
        <p:spPr>
          <a:xfrm>
            <a:off x="5670691" y="2627620"/>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7380312" y="2627620"/>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5845285" y="414908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7501469" y="4211796"/>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5940152" y="3022811"/>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7515372" y="3044433"/>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Connettore 1 51"/>
          <p:cNvCxnSpPr>
            <a:stCxn id="53" idx="5"/>
          </p:cNvCxnSpPr>
          <p:nvPr/>
        </p:nvCxnSpPr>
        <p:spPr>
          <a:xfrm flipH="1">
            <a:off x="6228184" y="3044433"/>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7463172"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7524328" y="4111887"/>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5878996" y="2992233"/>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6167028" y="3980619"/>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p:cNvGrpSpPr/>
          <p:nvPr/>
        </p:nvGrpSpPr>
        <p:grpSpPr>
          <a:xfrm>
            <a:off x="1187624" y="4419110"/>
            <a:ext cx="4608512" cy="1314146"/>
            <a:chOff x="926236" y="4923166"/>
            <a:chExt cx="4729669" cy="1314146"/>
          </a:xfrm>
        </p:grpSpPr>
        <p:sp>
          <p:nvSpPr>
            <p:cNvPr id="22" name="Segnaposto contenuto 2"/>
            <p:cNvSpPr txBox="1">
              <a:spLocks/>
            </p:cNvSpPr>
            <p:nvPr/>
          </p:nvSpPr>
          <p:spPr>
            <a:xfrm>
              <a:off x="1185729" y="5085184"/>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a:t>Se un grafo </a:t>
              </a:r>
              <a:r>
                <a:rPr lang="it-IT" sz="1800" b="1" dirty="0">
                  <a:solidFill>
                    <a:srgbClr val="002060"/>
                  </a:solidFill>
                </a:rPr>
                <a:t>non è connesso </a:t>
              </a:r>
              <a:r>
                <a:rPr lang="it-IT" sz="1800" dirty="0"/>
                <a:t>non si possono raggiungere tutti i nodi con archi che partono da </a:t>
              </a:r>
              <a:r>
                <a:rPr lang="it-IT" sz="1800" dirty="0" smtClean="0"/>
                <a:t>uno dei suoi nodi.</a:t>
              </a:r>
              <a:endParaRPr lang="it-IT" sz="1800" dirty="0"/>
            </a:p>
          </p:txBody>
        </p:sp>
        <p:sp>
          <p:nvSpPr>
            <p:cNvPr id="23" name="Rettangolo 22"/>
            <p:cNvSpPr/>
            <p:nvPr/>
          </p:nvSpPr>
          <p:spPr>
            <a:xfrm>
              <a:off x="926236" y="4923166"/>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5" name="Connettore 1 24"/>
          <p:cNvCxnSpPr>
            <a:stCxn id="26" idx="5"/>
            <a:endCxn id="27" idx="1"/>
          </p:cNvCxnSpPr>
          <p:nvPr/>
        </p:nvCxnSpPr>
        <p:spPr>
          <a:xfrm>
            <a:off x="8102288" y="3049152"/>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Ovale 25"/>
          <p:cNvSpPr/>
          <p:nvPr/>
        </p:nvSpPr>
        <p:spPr>
          <a:xfrm>
            <a:off x="8050088" y="299695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8111244" y="4116606"/>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1 2"/>
          <p:cNvCxnSpPr>
            <a:stCxn id="27" idx="5"/>
          </p:cNvCxnSpPr>
          <p:nvPr/>
        </p:nvCxnSpPr>
        <p:spPr>
          <a:xfrm flipV="1">
            <a:off x="8163444" y="3270321"/>
            <a:ext cx="393238" cy="898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Connettore 1 7"/>
          <p:cNvCxnSpPr>
            <a:stCxn id="26" idx="5"/>
          </p:cNvCxnSpPr>
          <p:nvPr/>
        </p:nvCxnSpPr>
        <p:spPr>
          <a:xfrm>
            <a:off x="8102288" y="3049152"/>
            <a:ext cx="486723" cy="2211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e 41"/>
          <p:cNvSpPr/>
          <p:nvPr/>
        </p:nvSpPr>
        <p:spPr>
          <a:xfrm>
            <a:off x="8523151" y="322460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8034758" y="2622901"/>
            <a:ext cx="310891" cy="369332"/>
          </a:xfrm>
          <a:prstGeom prst="rect">
            <a:avLst/>
          </a:prstGeom>
          <a:noFill/>
        </p:spPr>
        <p:txBody>
          <a:bodyPr wrap="square" rtlCol="0">
            <a:spAutoFit/>
          </a:bodyPr>
          <a:lstStyle/>
          <a:p>
            <a:r>
              <a:rPr lang="it-IT" dirty="0" smtClean="0"/>
              <a:t>E</a:t>
            </a:r>
          </a:p>
        </p:txBody>
      </p:sp>
      <p:sp>
        <p:nvSpPr>
          <p:cNvPr id="48" name="CasellaDiTesto 47"/>
          <p:cNvSpPr txBox="1"/>
          <p:nvPr/>
        </p:nvSpPr>
        <p:spPr>
          <a:xfrm>
            <a:off x="8598779" y="3350231"/>
            <a:ext cx="310891" cy="369332"/>
          </a:xfrm>
          <a:prstGeom prst="rect">
            <a:avLst/>
          </a:prstGeom>
          <a:noFill/>
        </p:spPr>
        <p:txBody>
          <a:bodyPr wrap="square" rtlCol="0">
            <a:spAutoFit/>
          </a:bodyPr>
          <a:lstStyle/>
          <a:p>
            <a:r>
              <a:rPr lang="it-IT" dirty="0" smtClean="0"/>
              <a:t>F</a:t>
            </a:r>
          </a:p>
        </p:txBody>
      </p:sp>
      <p:sp>
        <p:nvSpPr>
          <p:cNvPr id="57" name="CasellaDiTesto 56"/>
          <p:cNvSpPr txBox="1"/>
          <p:nvPr/>
        </p:nvSpPr>
        <p:spPr>
          <a:xfrm>
            <a:off x="8190203" y="4184432"/>
            <a:ext cx="310891" cy="369332"/>
          </a:xfrm>
          <a:prstGeom prst="rect">
            <a:avLst/>
          </a:prstGeom>
          <a:noFill/>
        </p:spPr>
        <p:txBody>
          <a:bodyPr wrap="square" rtlCol="0">
            <a:spAutoFit/>
          </a:bodyPr>
          <a:lstStyle/>
          <a:p>
            <a:r>
              <a:rPr lang="it-IT" dirty="0" smtClean="0"/>
              <a:t>G</a:t>
            </a:r>
          </a:p>
        </p:txBody>
      </p:sp>
      <p:sp>
        <p:nvSpPr>
          <p:cNvPr id="33" name="Segnaposto contenuto 2"/>
          <p:cNvSpPr txBox="1">
            <a:spLocks/>
          </p:cNvSpPr>
          <p:nvPr/>
        </p:nvSpPr>
        <p:spPr>
          <a:xfrm>
            <a:off x="683568" y="5885656"/>
            <a:ext cx="7458254" cy="351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Cosa sarebbe sufficiente fare per connettere le due componenti del grafo?</a:t>
            </a:r>
          </a:p>
        </p:txBody>
      </p:sp>
    </p:spTree>
    <p:extLst>
      <p:ext uri="{BB962C8B-B14F-4D97-AF65-F5344CB8AC3E}">
        <p14:creationId xmlns:p14="http://schemas.microsoft.com/office/powerpoint/2010/main" val="1580057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Percorsi (</a:t>
            </a:r>
            <a:r>
              <a:rPr lang="it-IT" dirty="0" err="1" smtClean="0">
                <a:solidFill>
                  <a:srgbClr val="008000"/>
                </a:solidFill>
              </a:rPr>
              <a:t>Path</a:t>
            </a:r>
            <a:r>
              <a:rPr lang="it-IT" dirty="0" smtClean="0">
                <a:solidFill>
                  <a:srgbClr val="008000"/>
                </a:solidFill>
              </a:rPr>
              <a:t>)</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26</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43" name="CasellaDiTesto 42"/>
          <p:cNvSpPr txBox="1"/>
          <p:nvPr/>
        </p:nvSpPr>
        <p:spPr>
          <a:xfrm>
            <a:off x="1675057" y="1700808"/>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3218707" y="1695658"/>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3257003" y="325095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4855083" y="1695658"/>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3435309" y="2100718"/>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5010529" y="2122340"/>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4958329"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019485" y="3189794"/>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p:cNvGrpSpPr/>
          <p:nvPr/>
        </p:nvGrpSpPr>
        <p:grpSpPr>
          <a:xfrm>
            <a:off x="899592" y="5301208"/>
            <a:ext cx="7128792" cy="936104"/>
            <a:chOff x="926236" y="4923166"/>
            <a:chExt cx="4729669" cy="1314146"/>
          </a:xfrm>
        </p:grpSpPr>
        <p:sp>
          <p:nvSpPr>
            <p:cNvPr id="22" name="Segnaposto contenuto 2"/>
            <p:cNvSpPr txBox="1">
              <a:spLocks/>
            </p:cNvSpPr>
            <p:nvPr/>
          </p:nvSpPr>
          <p:spPr>
            <a:xfrm>
              <a:off x="1185729" y="5085184"/>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smtClean="0"/>
                <a:t>La </a:t>
              </a:r>
              <a:r>
                <a:rPr lang="it-IT" sz="1800" b="1" dirty="0" smtClean="0">
                  <a:solidFill>
                    <a:srgbClr val="002060"/>
                  </a:solidFill>
                </a:rPr>
                <a:t>lunghezza di un percorso </a:t>
              </a:r>
              <a:r>
                <a:rPr lang="it-IT" sz="1800" dirty="0" smtClean="0"/>
                <a:t>su un grafo è data dal numero di archi che costituiscono il percorso</a:t>
              </a:r>
              <a:endParaRPr lang="it-IT" sz="1800" dirty="0"/>
            </a:p>
          </p:txBody>
        </p:sp>
        <p:sp>
          <p:nvSpPr>
            <p:cNvPr id="23" name="Rettangolo 22"/>
            <p:cNvSpPr/>
            <p:nvPr/>
          </p:nvSpPr>
          <p:spPr>
            <a:xfrm>
              <a:off x="926236" y="4923166"/>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Ovale 25"/>
          <p:cNvSpPr/>
          <p:nvPr/>
        </p:nvSpPr>
        <p:spPr>
          <a:xfrm>
            <a:off x="6480212"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83050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4872995" y="3262952"/>
            <a:ext cx="310891" cy="369332"/>
          </a:xfrm>
          <a:prstGeom prst="rect">
            <a:avLst/>
          </a:prstGeom>
          <a:noFill/>
        </p:spPr>
        <p:txBody>
          <a:bodyPr wrap="square" rtlCol="0">
            <a:spAutoFit/>
          </a:bodyPr>
          <a:lstStyle/>
          <a:p>
            <a:r>
              <a:rPr lang="it-IT" dirty="0" smtClean="0"/>
              <a:t>E</a:t>
            </a:r>
          </a:p>
        </p:txBody>
      </p:sp>
      <p:sp>
        <p:nvSpPr>
          <p:cNvPr id="48" name="CasellaDiTesto 47"/>
          <p:cNvSpPr txBox="1"/>
          <p:nvPr/>
        </p:nvSpPr>
        <p:spPr>
          <a:xfrm>
            <a:off x="6437409" y="1700808"/>
            <a:ext cx="310891" cy="369332"/>
          </a:xfrm>
          <a:prstGeom prst="rect">
            <a:avLst/>
          </a:prstGeom>
          <a:noFill/>
        </p:spPr>
        <p:txBody>
          <a:bodyPr wrap="square" rtlCol="0">
            <a:spAutoFit/>
          </a:bodyPr>
          <a:lstStyle/>
          <a:p>
            <a:r>
              <a:rPr lang="it-IT" dirty="0" smtClean="0"/>
              <a:t>F</a:t>
            </a:r>
          </a:p>
        </p:txBody>
      </p:sp>
      <p:sp>
        <p:nvSpPr>
          <p:cNvPr id="33" name="Segnaposto contenuto 2"/>
          <p:cNvSpPr txBox="1">
            <a:spLocks/>
          </p:cNvSpPr>
          <p:nvPr/>
        </p:nvSpPr>
        <p:spPr>
          <a:xfrm>
            <a:off x="683568" y="3597506"/>
            <a:ext cx="7056784" cy="1055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Consideriamo un altro grafo, la domanda che adesso ci facciamo è: in che modo posso andare da A ad F?</a:t>
            </a:r>
          </a:p>
          <a:p>
            <a:pPr algn="just">
              <a:buClr>
                <a:srgbClr val="27781A"/>
              </a:buClr>
              <a:buFont typeface="Wingdings" pitchFamily="2" charset="2"/>
              <a:buChar char="§"/>
            </a:pPr>
            <a:r>
              <a:rPr lang="it-IT" sz="1800" dirty="0" smtClean="0"/>
              <a:t>Potrei scegliere ad esempio il percorso (</a:t>
            </a:r>
            <a:r>
              <a:rPr lang="it-IT" sz="1800" dirty="0" err="1" smtClean="0"/>
              <a:t>path</a:t>
            </a:r>
            <a:r>
              <a:rPr lang="it-IT" sz="1800" dirty="0" smtClean="0"/>
              <a:t>) ABCF oppure ad esempio ABDECF. Quale sarebbe il percorso più breve tra questi due?</a:t>
            </a:r>
          </a:p>
          <a:p>
            <a:pPr algn="just">
              <a:buClr>
                <a:srgbClr val="27781A"/>
              </a:buClr>
              <a:buFont typeface="Wingdings" pitchFamily="2" charset="2"/>
              <a:buChar char="§"/>
            </a:pPr>
            <a:r>
              <a:rPr lang="it-IT" sz="1800" dirty="0" smtClean="0"/>
              <a:t>A parità di altre condizioni, possiamo pensare di contare gli archi.</a:t>
            </a:r>
          </a:p>
        </p:txBody>
      </p:sp>
      <p:cxnSp>
        <p:nvCxnSpPr>
          <p:cNvPr id="35" name="Connettore 1 34"/>
          <p:cNvCxnSpPr/>
          <p:nvPr/>
        </p:nvCxnSpPr>
        <p:spPr>
          <a:xfrm>
            <a:off x="1881711" y="2103292"/>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Connettore 1 4"/>
          <p:cNvCxnSpPr>
            <a:stCxn id="53" idx="6"/>
            <a:endCxn id="26" idx="2"/>
          </p:cNvCxnSpPr>
          <p:nvPr/>
        </p:nvCxnSpPr>
        <p:spPr>
          <a:xfrm>
            <a:off x="5019485" y="2100718"/>
            <a:ext cx="14607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Connettore 1 39"/>
          <p:cNvCxnSpPr>
            <a:stCxn id="55" idx="5"/>
            <a:endCxn id="56" idx="5"/>
          </p:cNvCxnSpPr>
          <p:nvPr/>
        </p:nvCxnSpPr>
        <p:spPr>
          <a:xfrm flipH="1">
            <a:off x="3419144" y="2122340"/>
            <a:ext cx="7209" cy="1083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ttore 1 30"/>
          <p:cNvCxnSpPr>
            <a:stCxn id="56" idx="4"/>
            <a:endCxn id="54" idx="2"/>
          </p:cNvCxnSpPr>
          <p:nvPr/>
        </p:nvCxnSpPr>
        <p:spPr>
          <a:xfrm>
            <a:off x="3435308" y="3212976"/>
            <a:ext cx="1584177" cy="7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flipH="1">
            <a:off x="3412449" y="31672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337415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8723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Cicli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27</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43" name="CasellaDiTesto 42"/>
          <p:cNvSpPr txBox="1"/>
          <p:nvPr/>
        </p:nvSpPr>
        <p:spPr>
          <a:xfrm>
            <a:off x="1675057" y="1700808"/>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3218707" y="1695658"/>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3257003" y="325095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4855083" y="1695658"/>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3435309" y="2100718"/>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5010529" y="2122340"/>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4958329"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019485" y="3189794"/>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p:cNvGrpSpPr/>
          <p:nvPr/>
        </p:nvGrpSpPr>
        <p:grpSpPr>
          <a:xfrm>
            <a:off x="899592" y="4221088"/>
            <a:ext cx="7128792" cy="936104"/>
            <a:chOff x="926236" y="4923166"/>
            <a:chExt cx="4729669" cy="1314146"/>
          </a:xfrm>
        </p:grpSpPr>
        <p:sp>
          <p:nvSpPr>
            <p:cNvPr id="22" name="Segnaposto contenuto 2"/>
            <p:cNvSpPr txBox="1">
              <a:spLocks/>
            </p:cNvSpPr>
            <p:nvPr/>
          </p:nvSpPr>
          <p:spPr>
            <a:xfrm>
              <a:off x="1185729" y="5085184"/>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smtClean="0"/>
                <a:t>Un grafo ha un </a:t>
              </a:r>
              <a:r>
                <a:rPr lang="it-IT" sz="1800" b="1" dirty="0" smtClean="0">
                  <a:solidFill>
                    <a:srgbClr val="002060"/>
                  </a:solidFill>
                </a:rPr>
                <a:t>ciclo</a:t>
              </a:r>
              <a:r>
                <a:rPr lang="it-IT" sz="1800" dirty="0" smtClean="0"/>
                <a:t> se partendo da un nodo vi si ritorna attraverso un percorso chiuso.</a:t>
              </a:r>
              <a:endParaRPr lang="it-IT" sz="1800" dirty="0"/>
            </a:p>
          </p:txBody>
        </p:sp>
        <p:sp>
          <p:nvSpPr>
            <p:cNvPr id="23" name="Rettangolo 22"/>
            <p:cNvSpPr/>
            <p:nvPr/>
          </p:nvSpPr>
          <p:spPr>
            <a:xfrm>
              <a:off x="926236" y="4923166"/>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Ovale 25"/>
          <p:cNvSpPr/>
          <p:nvPr/>
        </p:nvSpPr>
        <p:spPr>
          <a:xfrm>
            <a:off x="6480212"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83050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4872995" y="3262952"/>
            <a:ext cx="310891" cy="369332"/>
          </a:xfrm>
          <a:prstGeom prst="rect">
            <a:avLst/>
          </a:prstGeom>
          <a:noFill/>
        </p:spPr>
        <p:txBody>
          <a:bodyPr wrap="square" rtlCol="0">
            <a:spAutoFit/>
          </a:bodyPr>
          <a:lstStyle/>
          <a:p>
            <a:r>
              <a:rPr lang="it-IT" dirty="0" smtClean="0"/>
              <a:t>E</a:t>
            </a:r>
          </a:p>
        </p:txBody>
      </p:sp>
      <p:sp>
        <p:nvSpPr>
          <p:cNvPr id="48" name="CasellaDiTesto 47"/>
          <p:cNvSpPr txBox="1"/>
          <p:nvPr/>
        </p:nvSpPr>
        <p:spPr>
          <a:xfrm>
            <a:off x="6437409" y="1700808"/>
            <a:ext cx="310891" cy="369332"/>
          </a:xfrm>
          <a:prstGeom prst="rect">
            <a:avLst/>
          </a:prstGeom>
          <a:noFill/>
        </p:spPr>
        <p:txBody>
          <a:bodyPr wrap="square" rtlCol="0">
            <a:spAutoFit/>
          </a:bodyPr>
          <a:lstStyle/>
          <a:p>
            <a:r>
              <a:rPr lang="it-IT" dirty="0" smtClean="0"/>
              <a:t>F</a:t>
            </a:r>
          </a:p>
        </p:txBody>
      </p:sp>
      <p:sp>
        <p:nvSpPr>
          <p:cNvPr id="33" name="Segnaposto contenuto 2"/>
          <p:cNvSpPr txBox="1">
            <a:spLocks/>
          </p:cNvSpPr>
          <p:nvPr/>
        </p:nvSpPr>
        <p:spPr>
          <a:xfrm>
            <a:off x="827584" y="3645024"/>
            <a:ext cx="7056784" cy="479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Vedete altri percorsi possibili oltre a ABCF e ABDECF?</a:t>
            </a:r>
          </a:p>
        </p:txBody>
      </p:sp>
      <p:cxnSp>
        <p:nvCxnSpPr>
          <p:cNvPr id="35" name="Connettore 1 34"/>
          <p:cNvCxnSpPr/>
          <p:nvPr/>
        </p:nvCxnSpPr>
        <p:spPr>
          <a:xfrm>
            <a:off x="1881711" y="2103292"/>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Connettore 1 4"/>
          <p:cNvCxnSpPr>
            <a:stCxn id="53" idx="6"/>
            <a:endCxn id="26" idx="2"/>
          </p:cNvCxnSpPr>
          <p:nvPr/>
        </p:nvCxnSpPr>
        <p:spPr>
          <a:xfrm>
            <a:off x="5019485" y="2100718"/>
            <a:ext cx="14607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Connettore 1 39"/>
          <p:cNvCxnSpPr>
            <a:stCxn id="55" idx="5"/>
            <a:endCxn id="56" idx="5"/>
          </p:cNvCxnSpPr>
          <p:nvPr/>
        </p:nvCxnSpPr>
        <p:spPr>
          <a:xfrm flipH="1">
            <a:off x="3419144" y="2122340"/>
            <a:ext cx="7209" cy="1083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ttore 1 30"/>
          <p:cNvCxnSpPr>
            <a:stCxn id="56" idx="4"/>
            <a:endCxn id="54" idx="2"/>
          </p:cNvCxnSpPr>
          <p:nvPr/>
        </p:nvCxnSpPr>
        <p:spPr>
          <a:xfrm>
            <a:off x="3435308" y="3212976"/>
            <a:ext cx="1584177" cy="7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flipH="1">
            <a:off x="3412449" y="31672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337415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Segnaposto contenuto 2"/>
          <p:cNvSpPr txBox="1">
            <a:spLocks/>
          </p:cNvSpPr>
          <p:nvPr/>
        </p:nvSpPr>
        <p:spPr>
          <a:xfrm>
            <a:off x="827584" y="5517232"/>
            <a:ext cx="7056784" cy="479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Con la definizione di ciclo anche noi siamo tornati ad Eulero e al problema dei 7 ponti di </a:t>
            </a:r>
            <a:r>
              <a:rPr lang="it-IT" sz="1800" dirty="0" err="1" smtClean="0"/>
              <a:t>Königsberg</a:t>
            </a:r>
            <a:r>
              <a:rPr lang="it-IT" sz="1800" dirty="0" smtClean="0"/>
              <a:t>.</a:t>
            </a:r>
          </a:p>
        </p:txBody>
      </p:sp>
    </p:spTree>
    <p:extLst>
      <p:ext uri="{BB962C8B-B14F-4D97-AF65-F5344CB8AC3E}">
        <p14:creationId xmlns:p14="http://schemas.microsoft.com/office/powerpoint/2010/main" val="1490346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200" dirty="0" smtClean="0">
                <a:solidFill>
                  <a:srgbClr val="008000"/>
                </a:solidFill>
              </a:rPr>
              <a:t>Tributo ad Eulero nelle definizioni della </a:t>
            </a:r>
            <a:r>
              <a:rPr lang="it-IT" sz="3200" dirty="0">
                <a:solidFill>
                  <a:srgbClr val="008000"/>
                </a:solidFill>
              </a:rPr>
              <a:t>Teoria dei grafi</a:t>
            </a: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28</a:t>
            </a:fld>
            <a:endParaRPr lang="it-IT"/>
          </a:p>
        </p:txBody>
      </p:sp>
      <p:sp>
        <p:nvSpPr>
          <p:cNvPr id="12" name="Segnaposto contenuto 2"/>
          <p:cNvSpPr>
            <a:spLocks noGrp="1"/>
          </p:cNvSpPr>
          <p:nvPr>
            <p:ph idx="1"/>
          </p:nvPr>
        </p:nvSpPr>
        <p:spPr>
          <a:xfrm>
            <a:off x="611560" y="1988840"/>
            <a:ext cx="7128792" cy="1728192"/>
          </a:xfrm>
        </p:spPr>
        <p:txBody>
          <a:bodyPr>
            <a:noAutofit/>
          </a:bodyPr>
          <a:lstStyle/>
          <a:p>
            <a:pPr algn="just">
              <a:buClr>
                <a:srgbClr val="27781A"/>
              </a:buClr>
              <a:buFont typeface="Wingdings" pitchFamily="2" charset="2"/>
              <a:buChar char="§"/>
            </a:pPr>
            <a:r>
              <a:rPr lang="it-IT" sz="2000" b="1" dirty="0" smtClean="0"/>
              <a:t>Cammino Euleriano </a:t>
            </a:r>
            <a:r>
              <a:rPr lang="it-IT" sz="2000" b="1" dirty="0"/>
              <a:t>(Simple </a:t>
            </a:r>
            <a:r>
              <a:rPr lang="it-IT" sz="2000" b="1" dirty="0" err="1"/>
              <a:t>Path</a:t>
            </a:r>
            <a:r>
              <a:rPr lang="it-IT" sz="2000" b="1" dirty="0"/>
              <a:t>)</a:t>
            </a:r>
            <a:r>
              <a:rPr lang="it-IT" sz="2000" dirty="0"/>
              <a:t>: </a:t>
            </a:r>
            <a:r>
              <a:rPr lang="it-IT" sz="2000" dirty="0" smtClean="0"/>
              <a:t>è </a:t>
            </a:r>
            <a:r>
              <a:rPr lang="it-IT" sz="2000" dirty="0"/>
              <a:t>un cammino </a:t>
            </a:r>
            <a:r>
              <a:rPr lang="it-IT" sz="2000" dirty="0" smtClean="0"/>
              <a:t>su un generico grafo </a:t>
            </a:r>
            <a:r>
              <a:rPr lang="it-IT" sz="2000" dirty="0"/>
              <a:t>che passa per ogni arco una ed una sola </a:t>
            </a:r>
            <a:r>
              <a:rPr lang="it-IT" sz="2000" dirty="0" smtClean="0"/>
              <a:t>volta.</a:t>
            </a:r>
          </a:p>
          <a:p>
            <a:pPr marL="0" indent="0" algn="just">
              <a:buClr>
                <a:srgbClr val="27781A"/>
              </a:buClr>
              <a:buNone/>
            </a:pPr>
            <a:endParaRPr lang="it-IT" sz="2000" dirty="0" smtClean="0"/>
          </a:p>
          <a:p>
            <a:pPr algn="just">
              <a:buClr>
                <a:srgbClr val="27781A"/>
              </a:buClr>
              <a:buFont typeface="Wingdings" pitchFamily="2" charset="2"/>
              <a:buChar char="§"/>
            </a:pPr>
            <a:r>
              <a:rPr lang="it-IT" sz="2000" b="1" dirty="0" smtClean="0"/>
              <a:t>Ciclo </a:t>
            </a:r>
            <a:r>
              <a:rPr lang="it-IT" sz="2000" b="1" dirty="0"/>
              <a:t>E</a:t>
            </a:r>
            <a:r>
              <a:rPr lang="it-IT" sz="2000" b="1" dirty="0" smtClean="0"/>
              <a:t>uleriano</a:t>
            </a:r>
            <a:r>
              <a:rPr lang="it-IT" sz="2000" dirty="0" smtClean="0"/>
              <a:t>: è </a:t>
            </a:r>
            <a:r>
              <a:rPr lang="it-IT" sz="2000" dirty="0"/>
              <a:t>un cammino Euleriano che torna al punto di partenza</a:t>
            </a:r>
            <a:r>
              <a:rPr lang="it-IT" sz="2000" dirty="0" smtClean="0"/>
              <a:t>.</a:t>
            </a:r>
          </a:p>
          <a:p>
            <a:pPr algn="just">
              <a:buClr>
                <a:srgbClr val="27781A"/>
              </a:buClr>
              <a:buFont typeface="Wingdings" pitchFamily="2" charset="2"/>
              <a:buChar char="§"/>
            </a:pPr>
            <a:endParaRPr lang="it-IT" sz="2000" dirty="0" smtClean="0"/>
          </a:p>
          <a:p>
            <a:pPr marL="0" indent="0" algn="just">
              <a:buClr>
                <a:srgbClr val="27781A"/>
              </a:buClr>
              <a:buNone/>
            </a:pPr>
            <a:endParaRPr lang="it-IT" sz="2000" dirty="0" smtClean="0"/>
          </a:p>
        </p:txBody>
      </p:sp>
      <p:pic>
        <p:nvPicPr>
          <p:cNvPr id="1028" name="Picture 4" descr="http://t3.gstatic.com/images?q=tbn:ANd9GcRFG_QPbLRZG1g3yEh6fCGMZf2B-n5JQ5eFhiMILGeTXczeJ8Ud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429000"/>
            <a:ext cx="2085975" cy="2695576"/>
          </a:xfrm>
          <a:prstGeom prst="rect">
            <a:avLst/>
          </a:prstGeom>
          <a:noFill/>
          <a:extLst>
            <a:ext uri="{909E8E84-426E-40DD-AFC4-6F175D3DCCD1}">
              <a14:hiddenFill xmlns:a14="http://schemas.microsoft.com/office/drawing/2010/main">
                <a:solidFill>
                  <a:srgbClr val="FFFFFF"/>
                </a:solidFill>
              </a14:hiddenFill>
            </a:ext>
          </a:extLst>
        </p:spPr>
      </p:pic>
      <p:sp>
        <p:nvSpPr>
          <p:cNvPr id="13" name="Segnaposto contenuto 2"/>
          <p:cNvSpPr txBox="1">
            <a:spLocks/>
          </p:cNvSpPr>
          <p:nvPr/>
        </p:nvSpPr>
        <p:spPr>
          <a:xfrm>
            <a:off x="611560" y="3573016"/>
            <a:ext cx="4824536"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27781A"/>
              </a:buClr>
              <a:buNone/>
            </a:pPr>
            <a:endParaRPr lang="it-IT" sz="2000" dirty="0" smtClean="0"/>
          </a:p>
          <a:p>
            <a:pPr algn="just">
              <a:buClr>
                <a:srgbClr val="27781A"/>
              </a:buClr>
              <a:buFont typeface="Wingdings" pitchFamily="2" charset="2"/>
              <a:buChar char="§"/>
            </a:pPr>
            <a:r>
              <a:rPr lang="it-IT" sz="2000" b="1" dirty="0" smtClean="0"/>
              <a:t>Grafo</a:t>
            </a:r>
            <a:r>
              <a:rPr lang="it-IT" sz="2000" dirty="0" smtClean="0"/>
              <a:t> </a:t>
            </a:r>
            <a:r>
              <a:rPr lang="it-IT" sz="2000" b="1" dirty="0" smtClean="0"/>
              <a:t>Euleriano</a:t>
            </a:r>
            <a:r>
              <a:rPr lang="it-IT" sz="2000" dirty="0" smtClean="0"/>
              <a:t>: è un grafo che ammette                             almeno un ciclo Euleriano. </a:t>
            </a:r>
          </a:p>
          <a:p>
            <a:pPr marL="0" indent="0" algn="just">
              <a:buClr>
                <a:srgbClr val="27781A"/>
              </a:buClr>
              <a:buFont typeface="Arial" pitchFamily="34" charset="0"/>
              <a:buNone/>
            </a:pPr>
            <a:endParaRPr lang="it-IT" sz="2000" dirty="0" smtClean="0"/>
          </a:p>
        </p:txBody>
      </p:sp>
    </p:spTree>
    <p:extLst>
      <p:ext uri="{BB962C8B-B14F-4D97-AF65-F5344CB8AC3E}">
        <p14:creationId xmlns:p14="http://schemas.microsoft.com/office/powerpoint/2010/main" val="282545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Ordine dei nodi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29</a:t>
            </a:fld>
            <a:endParaRPr lang="it-IT"/>
          </a:p>
        </p:txBody>
      </p:sp>
      <p:sp>
        <p:nvSpPr>
          <p:cNvPr id="8" name="Segnaposto contenuto 2"/>
          <p:cNvSpPr txBox="1">
            <a:spLocks/>
          </p:cNvSpPr>
          <p:nvPr/>
        </p:nvSpPr>
        <p:spPr>
          <a:xfrm>
            <a:off x="611560" y="1700809"/>
            <a:ext cx="3888432"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Torniamo al grafo associato al problema dei 7 ponti </a:t>
            </a:r>
            <a:r>
              <a:rPr lang="it-IT" sz="1800" dirty="0"/>
              <a:t>di </a:t>
            </a:r>
            <a:r>
              <a:rPr lang="it-IT" sz="1800" dirty="0" err="1" smtClean="0"/>
              <a:t>Königsberg</a:t>
            </a:r>
            <a:r>
              <a:rPr lang="it-IT" sz="1800" dirty="0" smtClean="0"/>
              <a:t>. Lo riconoscete?</a:t>
            </a:r>
          </a:p>
          <a:p>
            <a:pPr algn="just">
              <a:buClr>
                <a:srgbClr val="27781A"/>
              </a:buClr>
              <a:buFont typeface="Wingdings" pitchFamily="2" charset="2"/>
              <a:buChar char="§"/>
            </a:pPr>
            <a:r>
              <a:rPr lang="it-IT" sz="1800" dirty="0" smtClean="0"/>
              <a:t>Il numero di archi che escono da un nodo si chiama ordine del nodo.</a:t>
            </a:r>
          </a:p>
          <a:p>
            <a:pPr algn="just">
              <a:buClr>
                <a:srgbClr val="27781A"/>
              </a:buClr>
              <a:buFont typeface="Wingdings" pitchFamily="2" charset="2"/>
              <a:buChar char="§"/>
            </a:pPr>
            <a:r>
              <a:rPr lang="it-IT" sz="1800" dirty="0" smtClean="0"/>
              <a:t> Quando si dice nodo pari o nodo dispari si intende rispettivamente nodo di ordine pari o nodo di ordine dispari.</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endParaRPr lang="it-IT" sz="1400" dirty="0" smtClean="0"/>
          </a:p>
          <a:p>
            <a:pPr algn="just">
              <a:buClr>
                <a:srgbClr val="27781A"/>
              </a:buClr>
              <a:buFont typeface="Wingdings" pitchFamily="2" charset="2"/>
              <a:buChar char="§"/>
            </a:pPr>
            <a:endParaRPr lang="it-IT" sz="1800" dirty="0"/>
          </a:p>
        </p:txBody>
      </p:sp>
      <p:pic>
        <p:nvPicPr>
          <p:cNvPr id="13" name="Picture 6" descr="http://www.facebookgrafi.altervista.org/Ponti_file/image00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808"/>
            <a:ext cx="3128038" cy="2664296"/>
          </a:xfrm>
          <a:prstGeom prst="rect">
            <a:avLst/>
          </a:prstGeom>
          <a:noFill/>
          <a:extLst>
            <a:ext uri="{909E8E84-426E-40DD-AFC4-6F175D3DCCD1}">
              <a14:hiddenFill xmlns:a14="http://schemas.microsoft.com/office/drawing/2010/main">
                <a:solidFill>
                  <a:srgbClr val="FFFFFF"/>
                </a:solidFill>
              </a14:hiddenFill>
            </a:ext>
          </a:extLst>
        </p:spPr>
      </p:pic>
      <p:sp>
        <p:nvSpPr>
          <p:cNvPr id="15" name="Segnaposto contenuto 2"/>
          <p:cNvSpPr>
            <a:spLocks noGrp="1"/>
          </p:cNvSpPr>
          <p:nvPr>
            <p:ph idx="1"/>
          </p:nvPr>
        </p:nvSpPr>
        <p:spPr>
          <a:xfrm>
            <a:off x="611560" y="4293096"/>
            <a:ext cx="7128792" cy="2160241"/>
          </a:xfrm>
        </p:spPr>
        <p:txBody>
          <a:bodyPr>
            <a:noAutofit/>
          </a:bodyPr>
          <a:lstStyle/>
          <a:p>
            <a:pPr marL="0" indent="0" algn="just">
              <a:buClr>
                <a:srgbClr val="27781A"/>
              </a:buClr>
              <a:buNone/>
            </a:pPr>
            <a:endParaRPr lang="it-IT" sz="2000" dirty="0" smtClean="0"/>
          </a:p>
          <a:p>
            <a:pPr algn="just">
              <a:buClr>
                <a:srgbClr val="27781A"/>
              </a:buClr>
              <a:buFont typeface="Wingdings" pitchFamily="2" charset="2"/>
              <a:buChar char="§"/>
            </a:pPr>
            <a:r>
              <a:rPr lang="it-IT" sz="1800" dirty="0" smtClean="0"/>
              <a:t>Un </a:t>
            </a:r>
            <a:r>
              <a:rPr lang="it-IT" sz="1800" dirty="0"/>
              <a:t>cammino </a:t>
            </a:r>
            <a:r>
              <a:rPr lang="it-IT" sz="1800" dirty="0" smtClean="0"/>
              <a:t>Euleriano (cammino su un grafo che passa per ogni arco una e una sola volta)  </a:t>
            </a:r>
            <a:r>
              <a:rPr lang="it-IT" sz="1800" dirty="0"/>
              <a:t>è possibile solo in grafi connessi dove il grado dei nodi è pari o al </a:t>
            </a:r>
            <a:r>
              <a:rPr lang="it-IT" sz="1800" dirty="0" smtClean="0"/>
              <a:t>più è </a:t>
            </a:r>
            <a:r>
              <a:rPr lang="it-IT" sz="1800" dirty="0"/>
              <a:t>dispari solo per due </a:t>
            </a:r>
            <a:r>
              <a:rPr lang="it-IT" sz="1800" dirty="0" smtClean="0"/>
              <a:t>nodi.</a:t>
            </a:r>
            <a:endParaRPr lang="it-IT" sz="1800" dirty="0"/>
          </a:p>
          <a:p>
            <a:pPr algn="just">
              <a:buClr>
                <a:srgbClr val="27781A"/>
              </a:buClr>
              <a:buFont typeface="Wingdings" pitchFamily="2" charset="2"/>
              <a:buChar char="§"/>
            </a:pPr>
            <a:r>
              <a:rPr lang="it-IT" sz="1800" dirty="0" smtClean="0"/>
              <a:t>Un </a:t>
            </a:r>
            <a:r>
              <a:rPr lang="it-IT" sz="1800" dirty="0"/>
              <a:t>ciclo </a:t>
            </a:r>
            <a:r>
              <a:rPr lang="it-IT" sz="1800" dirty="0" smtClean="0"/>
              <a:t>Euleriano (cioè un cammino Euleriano che torna al punto di partenza) è </a:t>
            </a:r>
            <a:r>
              <a:rPr lang="it-IT" sz="1800" dirty="0"/>
              <a:t>possibile solo in grafi connessi che abbiano tutti i nodi di grado </a:t>
            </a:r>
            <a:r>
              <a:rPr lang="it-IT" sz="1800" dirty="0" smtClean="0"/>
              <a:t>pari.</a:t>
            </a:r>
          </a:p>
          <a:p>
            <a:pPr marL="457200" lvl="1" indent="0" algn="just">
              <a:buClr>
                <a:srgbClr val="27781A"/>
              </a:buClr>
              <a:buNone/>
            </a:pPr>
            <a:endParaRPr lang="it-IT" sz="1600" dirty="0"/>
          </a:p>
        </p:txBody>
      </p:sp>
    </p:spTree>
    <p:extLst>
      <p:ext uri="{BB962C8B-B14F-4D97-AF65-F5344CB8AC3E}">
        <p14:creationId xmlns:p14="http://schemas.microsoft.com/office/powerpoint/2010/main" val="34475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err="1" smtClean="0">
                <a:solidFill>
                  <a:srgbClr val="008000"/>
                </a:solidFill>
              </a:rPr>
              <a:t>Königsberg</a:t>
            </a:r>
            <a:r>
              <a:rPr lang="it-IT" dirty="0" smtClean="0">
                <a:solidFill>
                  <a:srgbClr val="008000"/>
                </a:solidFill>
              </a:rPr>
              <a:t> </a:t>
            </a:r>
            <a:r>
              <a:rPr lang="it-IT" sz="3600" dirty="0" smtClean="0">
                <a:solidFill>
                  <a:srgbClr val="008000"/>
                </a:solidFill>
              </a:rPr>
              <a:t>(sec. XVIII)</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a:t>
            </a:fld>
            <a:endParaRPr lang="it-IT"/>
          </a:p>
        </p:txBody>
      </p:sp>
      <p:pic>
        <p:nvPicPr>
          <p:cNvPr id="1026" name="Picture 2" descr="C:\Users\realtech\Documents\TeX\IMG01_Map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684076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00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Scrive Eulero…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30</a:t>
            </a:fld>
            <a:endParaRPr lang="it-IT"/>
          </a:p>
        </p:txBody>
      </p:sp>
      <p:sp>
        <p:nvSpPr>
          <p:cNvPr id="12" name="Segnaposto contenuto 2"/>
          <p:cNvSpPr>
            <a:spLocks noGrp="1"/>
          </p:cNvSpPr>
          <p:nvPr>
            <p:ph idx="1"/>
          </p:nvPr>
        </p:nvSpPr>
        <p:spPr>
          <a:xfrm>
            <a:off x="611560" y="1484784"/>
            <a:ext cx="7128792" cy="4608512"/>
          </a:xfrm>
        </p:spPr>
        <p:txBody>
          <a:bodyPr>
            <a:noAutofit/>
          </a:bodyPr>
          <a:lstStyle/>
          <a:p>
            <a:pPr marL="0" indent="0">
              <a:buNone/>
            </a:pPr>
            <a:r>
              <a:rPr lang="it-IT" sz="1800" i="1" dirty="0" smtClean="0"/>
              <a:t>Dato </a:t>
            </a:r>
            <a:r>
              <a:rPr lang="it-IT" sz="1800" i="1" dirty="0"/>
              <a:t>dunque un qualunque caso, si può immediatamente e </a:t>
            </a:r>
            <a:r>
              <a:rPr lang="it-IT" sz="1800" i="1" dirty="0" smtClean="0"/>
              <a:t>facilissimamente </a:t>
            </a:r>
            <a:r>
              <a:rPr lang="it-IT" sz="1800" i="1" dirty="0"/>
              <a:t>riconoscere se </a:t>
            </a:r>
            <a:r>
              <a:rPr lang="it-IT" sz="1800" i="1" dirty="0" smtClean="0"/>
              <a:t>la passeggiata</a:t>
            </a:r>
            <a:r>
              <a:rPr lang="it-IT" sz="1800" i="1" dirty="0"/>
              <a:t>, alle solite condizioni, è possibile o no, in forza della seguente </a:t>
            </a:r>
            <a:r>
              <a:rPr lang="it-IT" sz="1800" i="1" dirty="0" smtClean="0"/>
              <a:t>regola. </a:t>
            </a:r>
          </a:p>
          <a:p>
            <a:pPr marL="0" indent="0">
              <a:buNone/>
            </a:pPr>
            <a:endParaRPr lang="it-IT" sz="1800" i="1" dirty="0" smtClean="0"/>
          </a:p>
          <a:p>
            <a:pPr algn="just">
              <a:buClr>
                <a:srgbClr val="27781A"/>
              </a:buClr>
              <a:buFont typeface="Wingdings" pitchFamily="2" charset="2"/>
              <a:buChar char="§"/>
            </a:pPr>
            <a:r>
              <a:rPr lang="it-IT" sz="1800" i="1" dirty="0"/>
              <a:t>Se sono più di due le regioni alle quali conducono un numero dispari di ponti, allora si può affermare con certezza che la passeggiata è impossibile.</a:t>
            </a:r>
          </a:p>
          <a:p>
            <a:pPr algn="just">
              <a:buClr>
                <a:srgbClr val="27781A"/>
              </a:buClr>
              <a:buFont typeface="Wingdings" pitchFamily="2" charset="2"/>
              <a:buChar char="§"/>
            </a:pPr>
            <a:r>
              <a:rPr lang="it-IT" sz="1800" i="1" dirty="0"/>
              <a:t>Se sono solo due le regioni alle quale conducono un numero dispari di ponti, allora la passeggiata è possibile, a condizione che si parta da una di esse</a:t>
            </a:r>
            <a:r>
              <a:rPr lang="it-IT" sz="1800" i="1" dirty="0" smtClean="0"/>
              <a:t>. </a:t>
            </a:r>
            <a:r>
              <a:rPr lang="it-IT" sz="1800" dirty="0" smtClean="0"/>
              <a:t>(e, potremmo aggiungere, si finisca nell’altra) </a:t>
            </a:r>
            <a:endParaRPr lang="it-IT" sz="1800" dirty="0"/>
          </a:p>
          <a:p>
            <a:pPr algn="just">
              <a:buClr>
                <a:srgbClr val="27781A"/>
              </a:buClr>
              <a:buFont typeface="Wingdings" pitchFamily="2" charset="2"/>
              <a:buChar char="§"/>
            </a:pPr>
            <a:r>
              <a:rPr lang="it-IT" sz="1800" i="1" dirty="0"/>
              <a:t>Se infine a nessuna regione giunge un numero dispari di ponti, allora la passeggiata è possibile, qualunque sia la regione dalla quale si parte.</a:t>
            </a:r>
          </a:p>
          <a:p>
            <a:pPr marL="0" indent="0">
              <a:buNone/>
            </a:pPr>
            <a:endParaRPr lang="it-IT" sz="1800" i="1" dirty="0" smtClean="0"/>
          </a:p>
          <a:p>
            <a:pPr marL="0" indent="0">
              <a:buNone/>
            </a:pPr>
            <a:r>
              <a:rPr lang="it-IT" sz="1800" i="1" dirty="0" smtClean="0"/>
              <a:t>E </a:t>
            </a:r>
            <a:r>
              <a:rPr lang="it-IT" sz="1800" i="1" dirty="0"/>
              <a:t>questa regola è del tutto soddisfacente</a:t>
            </a:r>
            <a:r>
              <a:rPr lang="it-IT" sz="1800" i="1" dirty="0" smtClean="0"/>
              <a:t>, qualunque </a:t>
            </a:r>
            <a:r>
              <a:rPr lang="it-IT" sz="1800" i="1" dirty="0"/>
              <a:t>sia il problema posto.</a:t>
            </a:r>
            <a:endParaRPr lang="it-IT" sz="1800" dirty="0"/>
          </a:p>
        </p:txBody>
      </p:sp>
    </p:spTree>
    <p:extLst>
      <p:ext uri="{BB962C8B-B14F-4D97-AF65-F5344CB8AC3E}">
        <p14:creationId xmlns:p14="http://schemas.microsoft.com/office/powerpoint/2010/main" val="45627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Una facile regola</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31</a:t>
            </a:fld>
            <a:endParaRPr lang="it-IT"/>
          </a:p>
        </p:txBody>
      </p:sp>
      <p:sp>
        <p:nvSpPr>
          <p:cNvPr id="12" name="Segnaposto contenuto 2"/>
          <p:cNvSpPr>
            <a:spLocks noGrp="1"/>
          </p:cNvSpPr>
          <p:nvPr>
            <p:ph idx="1"/>
          </p:nvPr>
        </p:nvSpPr>
        <p:spPr>
          <a:xfrm>
            <a:off x="683568" y="1484784"/>
            <a:ext cx="7128792" cy="4608512"/>
          </a:xfrm>
        </p:spPr>
        <p:txBody>
          <a:bodyPr>
            <a:noAutofit/>
          </a:bodyPr>
          <a:lstStyle/>
          <a:p>
            <a:pPr marL="0" indent="0">
              <a:buNone/>
            </a:pPr>
            <a:r>
              <a:rPr lang="it-IT" sz="1800" dirty="0" smtClean="0"/>
              <a:t>Va </a:t>
            </a:r>
            <a:r>
              <a:rPr lang="it-IT" sz="1800" dirty="0"/>
              <a:t>bene, possiamo facilmente stabilire se </a:t>
            </a:r>
            <a:r>
              <a:rPr lang="it-IT" sz="1800" dirty="0" smtClean="0"/>
              <a:t>la passeggiata </a:t>
            </a:r>
            <a:r>
              <a:rPr lang="it-IT" sz="1800" dirty="0"/>
              <a:t>è possibile o no. Ma, una volta stabilito che c'è, come facciamo a trovarla</a:t>
            </a:r>
            <a:r>
              <a:rPr lang="it-IT" sz="1800" dirty="0" smtClean="0"/>
              <a:t>?</a:t>
            </a:r>
          </a:p>
          <a:p>
            <a:pPr marL="0" indent="0">
              <a:buNone/>
            </a:pPr>
            <a:endParaRPr lang="it-IT" sz="1800" dirty="0" smtClean="0"/>
          </a:p>
          <a:p>
            <a:pPr marL="0" indent="0">
              <a:buNone/>
            </a:pPr>
            <a:r>
              <a:rPr lang="it-IT" sz="1800" dirty="0" smtClean="0"/>
              <a:t>Scrive Eulero a conclusione del suo lavoro:</a:t>
            </a:r>
          </a:p>
          <a:p>
            <a:pPr marL="0" indent="0">
              <a:buNone/>
            </a:pPr>
            <a:endParaRPr lang="it-IT" sz="1800" dirty="0" smtClean="0"/>
          </a:p>
          <a:p>
            <a:pPr marL="0" indent="0">
              <a:buNone/>
            </a:pPr>
            <a:r>
              <a:rPr lang="it-IT" sz="1800" i="1" dirty="0" smtClean="0"/>
              <a:t>Una </a:t>
            </a:r>
            <a:r>
              <a:rPr lang="it-IT" sz="1800" i="1" dirty="0"/>
              <a:t>volta accertato che tale cammino si possa effettuare, rimane il</a:t>
            </a:r>
          </a:p>
          <a:p>
            <a:pPr marL="0" indent="0">
              <a:buNone/>
            </a:pPr>
            <a:r>
              <a:rPr lang="it-IT" sz="1800" i="1" dirty="0"/>
              <a:t>problema di come si possa organizzare tale cammino. A tal fine io uso</a:t>
            </a:r>
          </a:p>
          <a:p>
            <a:pPr marL="0" indent="0">
              <a:buNone/>
            </a:pPr>
            <a:r>
              <a:rPr lang="it-IT" sz="1800" i="1" dirty="0"/>
              <a:t>la seguente regola: si supponga di eliminare coppie di ponti che colleghino</a:t>
            </a:r>
          </a:p>
          <a:p>
            <a:pPr marL="0" indent="0">
              <a:buNone/>
            </a:pPr>
            <a:r>
              <a:rPr lang="it-IT" sz="1800" i="1" dirty="0"/>
              <a:t>le medesime zone, con tale convenzione il numero dei ponti si riduce</a:t>
            </a:r>
          </a:p>
          <a:p>
            <a:pPr marL="0" indent="0">
              <a:buNone/>
            </a:pPr>
            <a:r>
              <a:rPr lang="it-IT" sz="1800" i="1" dirty="0"/>
              <a:t>notevolmente; allora risulta facilitata la richiesta di costruire lungo</a:t>
            </a:r>
          </a:p>
          <a:p>
            <a:pPr marL="0" indent="0">
              <a:buNone/>
            </a:pPr>
            <a:r>
              <a:rPr lang="it-IT" sz="1800" i="1" dirty="0"/>
              <a:t>i ponti rimasti il cammino desiderato; e una volta che sia stato trovato,</a:t>
            </a:r>
          </a:p>
          <a:p>
            <a:pPr marL="0" indent="0">
              <a:buNone/>
            </a:pPr>
            <a:r>
              <a:rPr lang="it-IT" sz="1800" i="1" dirty="0"/>
              <a:t>i ponti che si è supposto di eliminare non lo altereranno in modo</a:t>
            </a:r>
          </a:p>
          <a:p>
            <a:pPr marL="0" indent="0">
              <a:buNone/>
            </a:pPr>
            <a:r>
              <a:rPr lang="it-IT" sz="1800" i="1" dirty="0"/>
              <a:t>significativo, il che risulta chiaro con una semplice riflessione; né penso</a:t>
            </a:r>
          </a:p>
          <a:p>
            <a:pPr marL="0" indent="0">
              <a:buNone/>
            </a:pPr>
            <a:r>
              <a:rPr lang="it-IT" sz="1800" i="1" dirty="0"/>
              <a:t>sia il caso di dare ulteriori dettagli su come costruire i cammini.</a:t>
            </a:r>
            <a:endParaRPr lang="it-IT" sz="1800" dirty="0"/>
          </a:p>
        </p:txBody>
      </p:sp>
    </p:spTree>
    <p:extLst>
      <p:ext uri="{BB962C8B-B14F-4D97-AF65-F5344CB8AC3E}">
        <p14:creationId xmlns:p14="http://schemas.microsoft.com/office/powerpoint/2010/main" val="2414395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Fine prima parte</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32</a:t>
            </a:fld>
            <a:endParaRPr lang="it-IT"/>
          </a:p>
        </p:txBody>
      </p:sp>
      <p:sp>
        <p:nvSpPr>
          <p:cNvPr id="2" name="AutoShape 8" descr="data:image/jpeg;base64,/9j/4AAQSkZJRgABAQAAAQABAAD/2wCEAAkGBhQSEBUUEhQUFRQWGBwXFxcYFxoXGBcYGBcYFhgXHRoYHCcfGBwkHRgZHy8gIycpLCwsGB4xNTAqNSYrLCkBCQoKDgwOGg8PGiwkHyQsLSwsKTAtLCwsLCwpKiwsLCwsLCwsNCwsLCkpLCkpLCwsLCwsKSwpLCwsKSwpLCwsLP/AABEIAL8BCAMBIgACEQEDEQH/xAAbAAACAwEBAQAAAAAAAAAAAAADBAECBQAGB//EAEgQAAECAwUFBQUFBQYEBwAAAAECEQADIQQSMUFRBSJhcYETMpGhsQZCwdHwIzNScuEUFWKSskOCosLS8SRTZHNjg4STlLPi/8QAGQEAAwEBAQAAAAAAAAAAAAAAAAECAwQF/8QANBEAAgECBAMFBwQCAwAAAAAAAAECAxEEEiExE0FRImGBofAFMkJxkcHRYrHh8SNDFCQz/9oADAMBAAIRAxEAPwD6nZ7Om4ncR3U+6PwjhCtunXCpkS7qUpUfsr6iVKUGASR+F4ovaCk3Q8lIuoAMxakOVJJYMkigSSS+sZ9r2hMK1spKVJAlqQkhfaMpSkhCTIUpRYk0A64xgp87blGtYaqmJUmWShSQ4QwIMpC3ZVQawwmQlwyEnDBAPvl8BpGLYLaSuYb0qYom+qaqaLhAlyAm6UyQC98BiMRm9NOwW3tFKBuFkoWFJWZiVJXfA7yUsRcOUEZOV3awDCbOlqyw/wD2/wD8xVUpOF1A/upJ8BXxaC9kNB4Rb0igBIsqfwp/lHnSpjLs1rTPUu4i7LQopv3QL5SwJSMSL26HxI0eL2u2zVTghCQJQG+sneUo0EtCRhViSeAaGZZYgDAGvE4E8hgOpzguS2MpsyfwJ/lB+FeecT+zp/Aj+VPygkQTAUCXJT+FH8ooMzh9EiKmQn8CeTDoHbhU6A6wR8S3FvMD48yNI4UqfrU9fRoAKCUkYpQc3uBxlgB6Qns9QUpYUlDhV3upwZ0kcFB25RoJFa/Rw8sPGM+3SChXaJDsN8DNHzBqDz6+fVpOlLiwv3ota6Dq5CW7qaV7oyrpEGUkUKEPxCR+vlE2a0BaXBBo7jMHP9MoslTY/RAbzDHqdI7ozU1mRLQGcEplrVcRupJ7oqyX0B4RaXseaUg/8PVj90otT89evHWLWlN5Ck1F5JS+GIZ95gcYHLnWkJH20hhSklRNKYdsB1fMRoiWLThcWUqVIvD/AMFTVSpWSmwSerDEiLypd9YSldlKmcDslYB397j/AIeBitosU1arxMi8czJUDg3uz6Hi9IgWCYlQUkyAoApBElYLMVN9/qD4nWHeIx/90TP+m/8AaP8AqhS0SVS5gStMlQKFrF1F1jLuBqkuD2nkIJ+02kDdmSjw7Iv/APefOFVrmqXfnXiAhSBdlBH3hQ5JVNU5F0U4+DtfYQGTs61WiRLWn9kl30pXRC3F5IUz9fKEZVpXKUtC5lldJVeK5U0BPZ3L1cG+0TXnoYe2fabSiXLloXLKUJSj7h1MlISCWntVor+6lzior7Cpres0xKi7Kf7/AF0zEXsrEb6hrLJnTnMs2FV03SyJmPiNDWKplThakWdSbMCuUubeSlRA7NcpDMt8e1fHKCWCxzZG5KmSQC5J7FROZFTPwxYZRMyyTzaEzzOl30yly0jsCxC1ylF/tsXQljxMRdFalVukrSV2cXCAb0hRqp2qFwMWoMD2lmINaWdYPuli66d4Y8RkYNNsC1klZkqJN4/YrIcKUBQ2imDsMYGjZKxh+z//AB140/6g6Dw4wllKGrBIM0Ey1WZQDP8AYqBF4OAQVYt6HN4rZbPMmSBNazgFJUwlKJppvB8MItZLLNlP2a5CbzEtIXVgwxnxWzS58uWJYmyilIashVRn/bZenIwXQgaJwIcrs4LAsZKgoXheDi9oH8IlwVBN+zPeCW7FWLsxF711BiRs1b3nkOWD9gv3RdH9vkKREvZa0kkGQCS5PYLxd3+/geVqzGU2nZ1S1oChKKZgWN1BDFKFKBqTo0dBrTJmrN6bMQoIQspCZZQ5KbpcmYrD4iOjOi46wjyE1zExJWDeQqWHCCypZWykggEELS1CfotCUzZ80qnMqUb4EyapSSgB1KCbl1RKcFA1wPExrIwHIeghDaCmJBXJAWkAiYVJO6pRCklExJHeIik9bGaeoXZ1im9rOdctE1JuqAl3pd1UuSRdAWkggIGeJPCH7BYlIUtS1IUSEoZCLiUhF4hheON8wDZhcrVflrUpQI7IbqbstCAnvHJIzzi9stC0TAq6og0ITVmzA97OnEYM54ZzqUZtvWD8jdWaHbVakSkKXMUEoSHUo0AAjLtco2kIUlUxMoELKUugzGYpCj3gAasGfN2gt5Fo79xUoEEZgkMQ4I3SDWugbN9I4U5DmaCOuE4zV4u5LTEUhg+dQngMCr4DrpFREqIJphgOQoPn1jijzgMmaAiiy9Pon5DPwzhK17alygAskEjABzTTRz8dIWR7SI92XNVyRTkK4RvGhUkrpaGl0bKR9fGIU/r0OR+s2hfZ20UzkXkghixBxBocuYhqM5RcXZlA0nJuQwPgS3gTEFILYHGoOJASRxDOpvHOJx+sv19G1iCoE04eoA8iqEBmzHkLDACWTUgYKJa82LYAjCoYCj6iFA1z4FuOIxHzjpsoKDGFVWiXKSkFSUEboST3uHm4PHnHBaWHnZK8X5MrcaugZfM/OKKOPUvyYluG6A+pEXoRT6+sCIhCPp35V0GQ9Y70SEgc34H+kj4wSKLx+s1J+AMAClt2smWbtSdBlGPbdpKmUwToM+esdtCXenqCc1AdSwjVsmxUoVeJvEYUoDrHUslNJ8zmeabtyC7MsXZo/iNT8unzhhU4BxpBIEVgljlmc45m7u7OhKysdJTmcT6fXwi2J6+g+aj4RYnKpMVRj0fxUo5dIQzk4+PqD/miuDniXLgaEVJbM+EWz6+oT/piFCvUZD8Ks8u7lAIntMcKB8XocO6CKvrEFWeLMaUegOb5cM4i8l8if5j84lD5JJ8sCRnwAjOdWEPeaQ7A1pIBYmhYcnYeTQcF4p2KmamA1OAb0AjgAKFfCjfrHK8fRWid/kisrKW2VeQrgCfAPHRE+7cV3jumpvNgekTHThqvFTdmvmRJWASbMSlP5R6CFbdMMorZa0FctICxKXMAKVrJG4Dd7wxjUs/cT+VP9IjI9pFH7JLquqWygEBSFYUUo93g2MarcWVIa2ZNvzZ695lLQxUhUu9dkoSTdUAWcGBbQ2is2iVZ0SyQoKVMmMbqEpFADmsqanAxnbCtk6dYJXYTLy1JSO1mJa4lg5AS4WQMKsaPgY09mzSZ85BTSXcSFHFZUgKUcGYGlM30hsYWds8JdSFXM1EUJZ6FWY3ideMMSgm6KkEjHAEkM4bdfOkKbZdVxDteVU5fVfKHLLZghATiBrxrHJUwUGs8G4vuGp62BrsChgQfI/L0gpSFJbBtcucWCSO74Zfp0jK9pLRMEp5ad0gpWr3kA8ssaxhSlWp1Y06tmnzG4xtdCOzB2k1c44PcRyGJ9PExtSipKilwcWyaAWCWOyQlF0pAoXa9qR1ctlnDt00oKcf0j1KlVTk3HbZeBllsZCkTLPPWqXLMxExiQCxC68DofLSCHbi87NOHEB/hGslFXPh5fXMxeNONGXvRv33ZVuhjI9p5Q76ZiDneS3THp0g6NtyFd2aGpiSAN5Ld7g+EaR4wnN2dKUay0HD3R/GdOEF6T5NeI9QqLfLOEyWeS0/OMLbBl/taBMULq5SgM3IOAYE3qhmq5GOEaa/Z6zn+yT0JHoYTn+zdlTMQSCFg/ZspThagWUmhZYuEp64xUXSV7N6prb+RO52z9piVN/Z5kxBU5CVO94BgxZ7qw4BBbyrri2yyzTJdWbfSxJJSAC7EukhhHzz2ukyQsol350xVSsqBYkqWAkJSHLAkuQACGckRuezlnkT5apk7cm3uzWm+kB+8CAUghwt45ZTowWj15rfx9bEqacsp6Y26X/zZWf8AaIyZ88nD8xA1W6W5F9KlJSZhSCCboYA0wBvFtb0Y1k9npcsLSqeFLLJ3SmXdRLElk4F6SUu+RauMQNjy5SCJCioJQEAFSTu7qnF1Lm92YNSwwAqBFQcZO38DbaR1gXetCVHNRPWrR6WMrY+zrovqqrLNv1jRUvIHDE/hHzh4qtCPab0QqUWlqctdCz0dzp+sUSlAAe78/nFbPbnUpIQbqaA5mgL1yqKvWDhZySB1+Q+MeTTxded8tPTkb5V1Kqrkrmzf1RKJahgwpnXNRy56xwUTm2GAGYBxPXwihSSDVTtliWdxWlWxjW2LnzUfMXZRKwKuoPkBTAEYBznGdLlWg0UUDU3XOB/GdfU9dOUsFIIDA5aajoadIvDWEb/9Jt+QZjOTs1ZSy5ilC8+OTNdZLUwPSHgks14+Q88YvHRosJRXwizMETvlJqLoIdy9WLuWf5wQBsKRVSd5KmcMUkuaPUUwZ+sTeGGemJ8BHSoxWyJK2juK/Kr+kx0VtC91Q/hViw905Y+URGkRMydqWaZMkBEieZC9032JwA3aEMDqxMZO0wEKkidOUFJCblFL7Ve9fBIDEgJBY1rHoE1SOQ9BGPtsjtLO/Zvfpee/h7jU5vlAA17GTUCT2UtZXLl3RLWQQ6ShJID5AkilNI0dmWu/Mni63ZzOz/NuiY/L7RuhjzXspalokWcITKVKULq1SyXQq6GUQrvYMpquzPV/S2W2g2iZJq6UImP+JK74ccik+MSwRba8klAUkVSQqG5cy8AdQ8Zm0pikJIBLqp4w9ZXTLF4kkDGKfuolPtMOTFUqYl82LYkDAOMa8sIBNWolkNeBqo91PFmYlxQVwroGEpZ2Y3qqvBwcNagU1+Ec9ehGrDLI0TtsZdo2QBvyFmUVb10h5auJSRu/TRn/AL3tKFEKkhQBYKQosa47zgZR6FCji7kitDmSoYA5KHgIlgcQK4YF+RwMZxoyjtK/z3+qaY7nn0e2ABZcuYks/dvU1ozQzK9rZB98Dm4+BHnGsqzJOX16QvM2PKIIuhlBjRNfKKtNf3+UwOk7XlKwWk8lJ9HeDGaNfGmAOoIOMZp9lZDvcT5jDkfrwgG0fY+TNADTJbP93MbEFJorgSOpgzyW6f0T+/2CxtiY+BfoD6K+ECUELLEJUaZmjXq4BjvGvER51fs9aUF5dsUpvdnovA0aqqwK1TrZKrNsiJiRiuSvIA1uqwwSdAD1iHXd7Rt4uz80h2XMB7cbFlSpfbpSyUMJiQpQd7wQQXcKc3eIXwEZ3s3LnrQBLkILnfWoFid164MLoSGyAGru7W29Zp6ZVmmmYi8tE1YmgoN1O+lJxod2nKPT2HaYuC6lJQKAyyFJ/wAJIHlBmdN56qav3ctiFSjmbQ1+7UFIF0ChBAcJ3mKt0EZgNplGbY9q2RM3s0K3rzBlLMsqBokFe44OACsRmY11/aS1BJIvApfNJII6ER8mnbNMqaULuIVeuEh3DS0B3zQAAtOZJSKF4qq8ySXPvM6k3BqyPplqtawotJSoZOQmjcamvCI7GbNYTGRL3dxDjR3UQCRjQaY602b7Typ6ylF7VyKeMaqkvn9EEehjnjgKcXq2zdyKyUAJDBhppoOgpBI6IJaO9JJWRJVGP1kpXwaOl+H+5PxiBMS+IPIv6RPacFHofjESqQju0FgcmUUKugEpU6hSiGZw/Hj8YKpTZP4fGKrReDFJGYLgEHIisEUlWTdcvDHyjGWMoL4kNRYPtDmAOo4HM8/COvn/AGD+rD1i/YnUdB8STEKlgd5R6kD0aMH7Sora78B5GRdPAvStcacBi2UQkAjNtMB4CnlEtL555q016RkWrZs1U5S0TSlJwSZbs6UA96mKXH5lawRxzltBhlNWcQEKAbuq/pMRGQjZk5IUVT1KFVEdmgYJZscCz4Yks2UR3UKkpp3ViJKw1LNByHoIzNtLN+Q14C/UBDpNPeV7nDWNSVOcAMPu3wq4N30jJ20nfkFjReIWABzSe/0wjewi/sjN/wCElXryt0DeRcLXR7uY0OcGRa1SJ6RNN9E6bckrAAKQtKliWvDBSSARU0fUq+yiWscqihujFYXkMCKAcMo1J8krSlixQtK+aQd4eBccUiEwI2uHmSxx+UPdsSQhOlSCHSPxMcahmz8HouQJqULLghlAcdD1pSLbPSCkrd75p+VJIT84L6LuJSs2MS0skAOw1rHTDQ8o5T5YfWpEQC7DUjI6jRxEGhKRjzPg7DyAjijzx48xnHSu6OUWgApLPoDy183FdIvAiKtTF3xxAbGnunwi6GamGEAHBVfrJvn5RaBox+s1K+QgkAFFnLoeAz8ngM5aQASwUrDUqPKuJgi2r9M+J/lBfmIyLLNvzlTld1AKugFImpbhyk+S/om9mkVVKRMtUy+EKSkCUL4BBLXlGuJoBC9p9hLMSSlMyUokm9JWQzhmY5Z514UhvY+zwuTemByolZq1V19LsC2vaJlkQFSzfClBCULwBIJxGQCSaaRnCilDSTTSto2tvXQJTy6taE2bY82WkBNpKjX75L54OS4pSPP7e2FPVaDPmoQpAlpQOzUolSgVFy7lIa6P7ojS9mfbX9oXdmdmyrwStLpF5IcpIKlYp3gX5iPR22YESlrCUqKUKUBTeKUkgONWaIpxl7yd18reat+wKcZK6MnY08XPsZNBTdUgEGrPuveAL8xSHhNnl/sbtc5gAbF6Bxy+UfO9n7fmotC133qkqS4uzQbhYICt0G8wITi1VVf6MdpyHoQeST8ow/49Wo3km7eu8UK0ZFTJnFILygXq5UoNXMmrQWySikupYXTBMthzcCAnaUtS0FOKXx3XBDUJo8G/egfu9b6PDGB+zJP3pM04i5DirUAHZTBtMy2vGJVMP4R1PyEZ8/aCVIUndS9KqCqYksOQp8o5O3JZxvDp+pi4+yqVtmxcXXcdM81wcA5E8RXx8Ikg/iPQAfCM8bTllRLhqYuMOkNS7clWBB5KSfi8aLA0o/AGe/ML2Qzc8yYlMsDAAdIr244+BjhOTrG0YRjsrBcmYfT/ADIi8BXNGvhXBSVZZMDFu01HmPHlFgRaSyFflPoY6KWhe4o/wqGINSk6HR/ERMXEliMlHd/7X+eMnbbdpZ3uPfo4N/8AukU5vD1imErW+SAOgutCm2Sb8mq2v1ZIKf7ysU8IuSsyYu4P2Rb9jl3bmA7js7B3cPe1jZQu6X8YyPZYn9klOVHdHeTcOAycuOOcbKJbhyWTi+vLhxNOeEQyjrHtFJmTJIe8hKVAH3kzLwBDGrFJB4+MNTbWlOKgBlmeTkh6vVzGeLeFXpUsAFSSAr3iU711ziCxGWOEYpU5cxrClfczlUtseh/e8t2vdat5D4xYbTlY3x/Ko/1PHnAkk0c8oYRs+YcEK8G9Y0dGC5mfFk+Ruotko4LR1CR8BBUzQcFJ6KP+ojyjBGyJv4fMfOBK2fMHuK8HiOFHkyuJLmj0xSeL60OAUP4fxRwLcuLimAyIwGseXF9Fd9PGogqNqzB756sYOA+THxlzR6JKmzThr1OPExPbcv5k/OPPp21N1H8og59oV/hT5/OJ4EhqtEe2nNaUo606qNfIAdDGVMBFlujvTlhA5Euo+ECte0FzO8QwqwENTyBOlpVRMmXeV+eZu+QLxhiE4qMObd/pt52HB5pORtWZACQBh8MvJoX2vstNokqlqo9UqzSoYK+YzBIzgqdoSzgtPi3rBkzAcCDyMLJZWZd0z5Ps+RNmTT2Utlp3N0USU7izp3gUgnJPGPVWbZE6XKvTlIKqUGIBw4RoyNizbKVfstxSFKKzLXQ3lEqUQrMkk4wDaW113FdrZ5qHao3k0Kc+kddGk42VNprz8zLhxUbHjbVsqcu1qs8miZd2aGwT2qXFcBdIWw/iphHrdheyIkuqYpcxRHEJHzjQ2RtqStSUpcLIaqWdkjPNrp8Y24zqKVN2SsVCEbGeNnS/+V5n5x37uR/yh/MY0I6M88upeWPQz/3Yj/lD+Y/OIOz0Cplj+YxowOeN0wZ5dQyroZk3ZCCaBaeVR5wsrY+ix1B+DxvoNA+kcRFKrNcyXTied/dUwVBT0U3rFZgnIxvc+8PGseiMoaD09IVRNllRSCQoEhs6Raqt7ol00uZkJ2rMSat1TBpO31DFKW4U+caUyUCkleAdwQ+HAwJex0nIeY9IeeD3iLJNbMGdsoWkhlBRBHDAs7R0UXsYJBUHoCcQ1AesdEPL8JazfEXTagzCUt7iXUAKsEsMa+IwjK233pSilYShTqWSEJQGTUhyFCrZMYFOG8YNsqzS1zJgmJlqIQi6Jk0yxVUy8QQC5onKNZU7K5mp3dgXs4sy7NLSppbBJYqE5ZokkN3Ug1piIZt+0jMoKJ8SeJ+ULmxPaJyZd24lSAAld5KSZSCoAmpDk6co0ZVgSKYk0rxpBmpwWZg1OTsA2VYFLWFCgSQX4guw1Mas7ZMtKithdxarDwdxBLQQhIlooGry/WsLbPtiRNMgu6kGYNCAQlYHFyCRxEeHUxeImniIu0Vy6o3jTiuyxhNoSKCnJIHqoekQbZwPiB/lPrACliRpT66REenFqSUkGwf9rOn+IxItZ0P83zSYXBjodhDqJt4YHkQD6EekcZaM0p8AP6gI6yBg2b1g8K47CyrHLzQkc0t54RA2dKyQmGAgZU5U9IoEv/sCaktXHBs84eZ9RZV0BqsSKAISHIGA5nyBjL2fJTOM2YrBayRVt1G4kvhmYz9o+3UlCloSFqISoBYIuuxBUEqVfIDGoGRYEVjc2TZwiSkO26A5woLzgh/f1agjlTcqrfy/L87fQE4tWQrO2IMUq9FcfdhVWylDAj0j0ScebnF9BiKZf4ootyujUGf1xjtVaaJ4UWYKUT04FXQv8Yi0WyddKVlTHF0t8I3Sk5oB5RftgaGnAw1W6ol0ujPOzVlUlCk/eWc3uaHr4fDjG5ZrclaAsXmPEPpgzUNMYxFp7KeQnJXkcvAwxsOSBMnyhglYUmrMFDDA0Zo3qJShfpr4P+wpy5M2r+vy9S3nFwf9s/CKKNGJZ6OfmPiBEGUDWoOPLQdBSOI2CwK04dY51D+IecUmzQQG1FIAGI6OjoAOhSZs1BXeqDiWLOXesNxULGsNNrYTSe4DaB3G/EQnxUPg8MwpbkuqV+cHwBMNw3shLdg5/cV+VX9Jjo60dxX5Vf0mOhxBlZEoXE0HdTkPwiK2iwy5gZSEK0vJCm8RC9pspVKSUqIUEpwLA7opiwhWyrnJWASpQJq4ceNWhqF1e5LlZ7BRYxLolKUj+EACtBgOEEk99PMQ/MAZzTjwzd8uEJ2cJUQpBoFcW5A4jkfGOetd0pfJ/sWtzrZ94eQ9IStNoEtSCQXUrs0kCoK8K5Bwzxo2iSSstoPT9ITtykSggzW3pqEJo++XunhhjwjnoJPCpfpKfvArEomWkqJJKXJOLuQX8IPC+zh9lL/J/nXxMHUoUBzpG2E1pR9cyZbkS8A+OMGkJdQgcMWNNSY6WJDC5dXBY+sVE44M7YtBoFIwJ1P18Ygo7txgHfIccotLIctrhwFByoBHTDh4/Af4iIrMRQZ4APXGmeHSJk1FNsD5Tt3ZYs08BSjUASiwLyyJgCjxSm8CMyE4Xo9t7N7fMy5LRKUEISE3tAkMHPSI9pPZhU61Sp4KFBCDLEpVASVX3JB4ANDcvbSpYAmyFIDYoYpA9B45xngqbrU+JFpt8v4/BmoKm2a/vePon/VEI756fXlCNn2/IUfvAMe9TMdMhDkpYLlJvPoxDAkCt4aGOiUJR95WLug8Dn90x148X6DAA6nWKTMnfHUfBIyfOJGeetNZxH8QHgyfhD1iN23z05qlS1eG6W8n6Qrs1N+eCdSr4+sN2k9nb5azhNlKlnmg3x5NHd1j+n8P7HPT695qTKqA6n6+sYLC4Q4KiSDX68vKCyiSA8cB0F4DNG8nXPl9ekGhdLklQ5B9IYDEdAr6hinwjhaBm45iAAsUXJBxiRMBzEWgAxNszTdSnQlukW2HaVqUQSSAM6tWBbcG8Op9I0NnAIlJfE1bOsdF0qRzxu5jVoO4r8qv6TEQna7TikuVFJoPdDFyYmMoqxs2URMN0DJh6COSojCKowHIegiYACi0q1iwtRoGGI/qEAjjlzHrGdRdh/Ia3H7Upr7C9uimvepGZtBKLkhM0C8Vi4FOd9KVK8QkK84119/p8TGftNCDMk3mvpK1S6sXCWUQM2SpXjHHhH/1Uu5/cqS7Qps8fZI5H+tUFKd4HIA+J/SBWD7tNGYrDf8AmH5wxG2Df+JeP7sU9zofs0tk86wOz2bM9IMol/rJsyDq2GRjobEiJymSYskMA9IqZerHm59CB5R1xq+gA8wH84QyLwJHlxb9VD+WCCqhwr8B8fCKsTiTSmL8TQ0NSRXSLSBQmmOOFBT54Rwe0KmSi110KhuQuqjWgpwfE0wOWMDA324B+jNhTJPgIiXNLd1VS/iYmWaklq6lmq2bDSOjD0+HSjHuE3qRPsMtffQhXNI9YzV+zqHeUpcpQwKSSO8rEEvgBmI1u1+ryf8AVFQW0wGp4+6DrHXGrOOzJsZPa2mUd5KZ4fFNFMwybhkDF0baRNvAOlaUK3VBi7GNN86Yj8Wih+HiIyvaGzOgTQwXLrgqqcCkukU/XWNoShUklJWfVfjYl6IDsEfan8p+EN+0tmKpF9L35KhNSzPu94Vyb0jK3pakrS4BAUk8CHbji0blh2omYGNFGhBwPLXlFSvGaqIyg1bKwkueJiEFGCwCOTP9coZaMPY6bkxdnWS6d6WdUlz8X6nSNdlDjzxjnqwyystuRutUTPVRtafXp1giUsGgD3nJFAMPr6wi/Ykd09DhGYwsRAxOyUG9ItMmMH8IAB3AVYUGLUfw+qRbsW7pI9ItKQw45xeADN2hYStir3dMx6w5LSAHOPoPr6pFp8wJSVKwFYWk3pqHUyAcGDltXOHhFata7EaJ6bispQ7WcR70skeEdDSbAmWlZBJJSQ5L5GIi209hJNLUQXtCWlLlaQwAIergB90OrjhhXCAztuSk5rUwJNyWSwAJd1Nkk5HCGVGzpulQBVdFAkZhy+Gpq+Zi8/aHZpSUygEmqST1wGGMcnBxM3vZFOcEJzp05csdjKIWVEG+oboBFWSKuCdajrDuy5FoSu9M7NrpDJDG84ZT44OGhNe3JhwYch84vYNpzCplKcMo4DJJPwhv2c2u3JvxJ48eRupTmcTj8uUIbTsqDMlLUWKb6UVZzMSEtxLA+EB2bti8bsxnOBw6GGtrWBM2WynF1SJgIxCpagsEeHwjXhcNZLaFKSlqgSrOUhLkqcqYklRYsQCTjnDMiQ1TjkPrOLSFX0brHBSWNGxDHTERKTerr8+7woxOr6Rw4KbUXSe8WaSXMsJvL60PvDkPKJQPrqS/n5ReKqmAYmumfgI7W0tWSWiqz+vIVPkG6wtO2ihJYkA6E1/lS58oW/el5rqVqBIDsEAAkV3y5oNMOYjmli6Ued/kPKzQWbqeLef+8XmpZDBzgKaZ+UJ2SaqqloFTTEkVIxNTStOMRYtoqXLvEAOHFKteu4Els/KPNxDqYipFRja2uvMtWQ5X8PiR8HjuzUdB1J94HTh5xRT1BJo+FNA2AeoMQoVONTqfxpjtyYt7yivAnshChWqfA/OPNp9pZgQ/7PMvNgCAHFAKpJfLQZtHoJksAUAwVl/AqOtQ3T+VX9CoqNCr8VTysF10MZVrtZWbspN0OA6yX/i3CC2XBia4RFqs9pXLmoPZXlBkd/Bluovm9wtXBWojdlYfWsSuWDjFrD2aeZhc8fZVW2UEyp8lM6XgFILKAANSlWNABQA8YL2YIvIJKc/xJOihlHplpIFSCnjGRtCUUL7ZCS4G+n8SM+oxB4cI6VVnB39evVjKUFIzJe0L1ollRJ7NJcjvFxQPwfzMb1l2n2huinE4nwOP08IbH2SmYhUxbha1FQam7lTxhmfsFg6FEqGALeozjtqypTaS5aevEz7cTVUhgAMy3xPpBI8yi0zJSxevUOBeuUbNk2shed06H4HCMJUnFaalxqJjhEAmICd5j9eZhiAz5T1fDKMi3sXkzgoOkuIvCaJRCr4ZON8GgPHgYj9rMxxKwwKzgOWpist9iVLqBtJ7ab2Y7iKr4nT64xpwtZrN2YYMcyXqTrDMvGoI+PUQ5O+i2CPVg7VKJlq/KT4Ax0HtX3a/yK/pMdAhs8ptKWyw2aEHxQmGLWp7NK4Ej1gm0LEVJQtIJNxAIA0cA+UO2KwfYhMxOZLdaYR0Z0opmGV5mjzkM7NH2oGrjxSY117DluS6gNHoPGLSLBKlqvAkkYVf0EN14tCVKVzzyUnJ3j1tne4m9iwfm1YiStOCQ2dAwgii2NOcYVKuc1hDKZ2ybKmRLEpBJEokMSCQhSiQKZDLgloJIt0uZMUmWb2BLAsN4pNTmCCerZxCNljtzPCikqR2a6ABSQq8hVcw6g51PRC32ZctXb2ViCkBSaMsOC4V1JfDngfDrVFxs1HV216eJ0Jaam2pLd5XQfTmF7XYxMSEsUgF3diXBBFMiDrAZG3ZSwVXgCMUncN1nDXiLwxL6EwKZ7SSQHvpaho5xBIyYO2sEY05WnWm2+nJeAa8kMStly5YdIqBQ50DY4+cOJTjzPOlB6QhYdsy5wIBrVxgoDI3TViKuHxEPoS9HoXUTonM/WZj0aXDa7BLvzKT5t1BVmQW4JzV1yhLZsv7BAcfdir0yVjyeHbQLySSG4aAYDw9YU2SdwJvBV103gBW6QGq4wIjGemIjfoxrYdKqHiVHxJioDn6fvIyjkh+gyAHvKGQ0AiZlnSouoE8yeOhriY7CCZqC2GSv6FCK2gOC1aKGOo/WB/u6XV0Avi5Uc311J8YJNsqFF1ISTxD5N6MOgh6AWl90VDcx84lUwDFSf5h84GbNLfuIc/wg4Nk3ARKbOkYS/8AAeWYg0A6fUMGJxYFyzPgPGFNqzAwSbwvkSwWYgqxO9izDxhy+BkA+NUjJszpSM3aqgLmFZgDAhqpbLlTHHqOPGP/AB6FR3NCRVISQAwDEMAMtaekEcgseh1+R4R10HIeERQBlVTrpoCfQxzypTwzz0tY8190Ve+5E6QlQZQBEYtt2IU1l7w0zHzjbcgseh1/X1jpim8/IE/Bn4x6VDEKUc0HoZTpp7nm7PtJcugLjQ1/2jdsu0kTKAsdDT/eKWvZaZgrRX4vnrGLaNmLlhyHAzHrwjr7FTuZj2od6PRWizhabqnZ3x0i6EgBhQDAR5+zbZWmh3hxx8Y0ZO3pZ7wUnzjOVKaLVSLNSWiLKxT19P1gUnaEtXdWk8HY+BghNQRVnw4t8oizRd7kWr7tf5Vf0mOitpmC4vEbqsQfwmOgQM8xbNq3JqpRUplWVBSBKmzAFKXNBJ7JJUKXR0pnCq7SnKZOzNZFsIqAGLJGjGmADMXh6fdN5aFG8uQiUyQzXStV68cHvtRJZs4VkInEklaUVN1ytZ3qO3cFGOFCkUqTHPOrbaLfgykhiVtOSmaZhVPU6AlhItTOAmoBltiFF/4ocT7QychMH/prQT5SvjA9lW+ZcUmYshiyVqYqUGG8yAQKvQsfSGkKlXWXMVM1K7xfoEhI6CIXGnureP8AAaICPaSQcVzjwFntA9JT+cQn2ps14hImlSaK/wCHnulwFB/s3cggjmIRsLSrSpEuRKlWU4qS4UpYSN5hkSbtQ/2blnDtWPZ9nkmYZagAtSVBLKZN2WlDAl3e6S5/ERxiJYKM3ebk/EeZjGyrYZ8yeTf7MLQJYXLWgN2SbzCYlJULz5M7xCpsuxIQlimReuggEplXiSLx91DltA4whOxS5ctaiAsXjUibMWMSXCVndxyaGrPalJUsTJqJso1SOzUladUk91YbA0OsdUaSgrRWhOa45O2XLUQShJ5inlXGo0NYrZ7JLli7cA5ChamA8IW/eJROSkXVSFAuqoXLVU1BG8k0FKg6u8Oq2gihCxT+FRY5FmD555xPBinew7im0thpmf8AhrTUKDggkCvEAAAO4dOYpCs7ac2zS2mJM0kupSEswvOAoZsKk6lsiYfs+0UEOxRWiV711jRrgID8zyMXNtlsxUCORcanCp456CMp4ZN5o6MFI6TtBMyXeSQxGWOGb905ANkYHs2UU3gxG+sjKhuapLjk2ERYzIlKUpFxN9rwAVlhkxZzzcnOGl26ScVeSvlHDUlXjVi5QbSvqluWrW3C3D9H5ARHD4q+cB/bJOo8FfKMb92S2I7VBBKjWUo97+9hqzPTBo6Fipv/AFy+jFZdTdUWzHir/VHKmCuFADiotVNTvaKMedVZCmbelzk3d7+zUFAKSASC7Xs34CKSZE4M1qCQ43USiB3gSAL7a445uKRXHqvaH7/gVl1PShSdX5AsfV+piU3XDJzHukZjhHmrBKnpKVTLUollBQCSQSS6TvYsNRyaGresqJKJi0qLVGTXHzGNzlU9ZdXE3soB2eptylMBRVBpCO05YK5ZIIN8AalwaZ0e7jwhGatapIHbXVi9nMd1UFXyd6k8LtGVl2ZS7yZs3dKGD31Mq9eKmvVfSmWgbOcMVVjaSS9fMacUz1CbzDdOGo+cTdV+EeP6R5nsD+Pg/Zn8F2v2tT/lLcYKiUkJUlSip1JUNwBigAZqPLlrneTGd3rxFeJ6FKaEKZsg+HBzAlKAXdJGtTU8+uWHWPLSbPOBft1klJSSp1VPvVeo+HOKz9kKSUqlWlTgi8liCpIxBLgaFwPdDuWMTTwtXDyz3vfdJCzqWh7JohSdRGAuQmZKQiZOJKAd+7UkpAc3n3utcyziOFiRduicpKcgAXahAcADNeQ77UYR6K1VxBbds1JmBEoMpnVWgGXKKL2AtqKSfKJsbMpS1JKlKBYggJCRkyT4QUTqfe11vTOH8HPxjqzNaJmORPViatjTfwg8iIDMssyWxIKdDx6RqftFADMSWABrMqxd+50he1JvkHtUhiT7/T3PrhFRm762E6S5AxtCcN1SlMQQQRkQ2YjodtVqBS4mgMCVC45XuJADlBb3sGyjoyk8xcY2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0" descr="data:image/jpeg;base64,/9j/4AAQSkZJRgABAQAAAQABAAD/2wCEAAkGBhQSERUUExQVFRUWFxwYGRcXFxwZHhwdGhwcFxgYIBgcHSceGRojHBwcIC8gJCcpLCwsFh4xNTAqNScrLCkBCQoKDgwOGg8PGiwkHyQpLCwsKiosLCwsKSwsLCwsLSwsKiwpLC0sKiwsLCwsLCksLCksLCksLCwsLCwpLCwpLP/AABEIANYA6wMBIgACEQEDEQH/xAAcAAABBQEBAQAAAAAAAAAAAAAFAQIDBAYABwj/xABGEAACAQMDAgQDBQUFBQcFAQABAhEAAyEEEjEFQRMiUWEGcYEHMpGh8BQjQrHBM1JiktEVcrLh8RYXQ1NzgqIkNFSDowj/xAAZAQADAQEBAAAAAAAAAAAAAAAAAQMCBAX/xAAsEQACAgICAQIFBAIDAAAAAAAAAQIREiEDMVETQSIyYYHwBHGhsdHhI1KR/9oADAMBAAIRAxEAPwD2fZXRT2oL8S/E6aJUZ0Zg5I8sYiDmaG0lbBKwxFJFY9PtLtEYtXDiYlZ9PWu/7y7Xe1cHzKj+vsan60PJrCXg2FdtrHr9pVo8WbpjmIP8jTm+0e0AP3NwzwBBJ+nJo9fj8hhLwa6K7bWTT7QrZJHhXPxUR+dPb4/tj/wnOJwynH49v60etDyLCXg1G2u21lf+8O1E+E/+Zfx54p4+PUk/unxzkY/Ol63H5QYPwafbXbaAN8WwATYcAiQdy574zJxmoT8doP8Awn9/Mvb64o9fj/7IMX4NLtpYrLn48WSDYuiPWK5/j5Bg2XH1FP1YeQxZqIpayw+PUPFm4fqK698fIoJNpwB/iWn6sPIYs1NdWZ/7aD/yX+cj+lRf9vkmPBefSV/1o9SHkMX4NXSzWQf7QkBg2bk/TvUv/blJ/s2/zL+Hzp+pHyGLNTXVln+OkHNtu5+8K5PjpSMWnOJgEH+XFHqR8hi/BqDXRWVu/aBbWJtOJyPMufzqP/vGtT/ZP+K/60epHyGL8GkudRQPsJXdExuEwAWnbzGOaauuHBGe/HuCOexEfWaz1z49tnBs3M9pH4YP5VKfjhZjwLhOO69+8nEcZo9SPkMX4Df+0VzIIgTmP9fpUi6gEEnGT+XPFZ9fju2W2+E0ztyyxPz/AK1DqvtFs253W2xIkMp4575perDyGLNUUqM2hUyGQD6iadH6xVDI+awH2t3gtvTzP33iPXaPY1vzXnP2yD91pjuZdtxj5e42gEEYnn15AqXNuDN8fzIwOguteVriNP8ABloBE+X7wkcz3PPtVqxYS4kBWcwYVQZz3Mz/AC79qFabWq9wKdyeYEkqQfukgkAkTMZBgc0STrr2lZAzZIbLBSRiJ3eUAwe3celeU4u6R3JqiTpuhlQ1wNbYmDuVgSME+XywfeR6/Ms/SCQgXaFjyBmknk9wccH6UCTrz/u7SvsENJAYkz/eCiAJgETBB4oRb68XcpbMM3lUxJgDaQCGJj092mhwbl9DFpGsUWkcLcugTIKoMAkscsfTb6dxQ/W69LbhU5LHaTBnAgsT90HJI+XyFbSXXAjeGCk75kk4JUuoiCAcDGBBmMxL+z3pulbiuSA25SMkcbBxIjiM09J/QW2iVtTF50aVW3x7zwJnEknKg5PpFEuiPqLlu5CZVz97BjuFmMjvmaBXtVauDaSyYyNoJEd93IECc/WitjqjJb2I52suASCJMMWEkHcdv84zUpTr23/AIIftJ3odSGSGYHaysZPb70AmBwe/0qO3qbcnalwKxIPjH5HuBOewMis9/tBboLFWIAzkr3+snnP9as3bNxhvRGKy2ByZBExg/P1NFVp6Ffg1Wi1lxPMuVPKjg5Oc8n/r7VFavLvAuL4Y7EAt/Q5+lVunabbaCtpy7lSW86hvUd5A49KXWdVt7VVLYF1vKQQGIAEAT39RUeNrJpJja8hDUaVwFa1cUr3UtB/3jMCCPaRQ74jtNbUqRsGBhpkAx6/L0+VEvhz4p/ZNNf8AFzdf+yTaWkqDggcTzJPesh1Ny9ve9wvcYnyAggAmYH1wP5V1JXTMo0FzqdzYDgjbJhoIjv8AOAZ+cdqW3c3LuPMQUBHJkgk8kRGKHdPulbat5Q2QN0+pJP69KfqHMAgggkSu/OO+cz78ccU4pR6KVosajUWxtDMSYiAeAe2ck/gP50x9fuHmOI5PePQ8R68nFDyNuCMnEYyTHHcnAMnFTaVBsMngkbVyVjk/4j6/SqXQUXrdstJDAYAUNAMCIk8H6VI1lt67iATE7RBA+XAP/Khumu7PINxiCADMn0HJ9czTtNeXzE4Y+sRB5AkQP9YosWJauXEB2tBI+s9vaJPrx/OTaocBkKznJ+g49aqPfWIUztnBzub+HOfwMd6iudRuEtCkIV85XJk42g+s8x6mlLa7oT0Xb2rk+VnlTtIMEQJ+kYrtT1NkIPn2RAkkgkEH5Afr5B1YOGaHO4CWPrMAQsT27Vz6+5bUoly8rKYMMUHzAVsjvn17ViMvYm37l7VuCQ3AggADv7zn6+/sKDX7h2hs+h/XuBWhPVGVhLkpsBMhWyScSwMZqjqOujYxS3ZIJP3raA88+QA8d61C06E0j3az91fkP5U78KZZ+6vyH8qlH1r1znHGvN/tt13hafTywWbjD7skjbkA9sTzzAr0ivMftztobOl8QkDxX7TJ2VPkrF2ah2eawkoq3S2RBEAme5YgAADj8/Wolu3gXXwgAGHmZiDEiNuyJ9JmBOans9KRCrLk8qzQUJIkLtA8pHZs/wBam11t3zcBKBZF3xTEHgA7og9pAiIz38l80b1+fyjtxK0IwVgts3eyq/BOPvHJ+U9h7UtnVWbZ27EQEGG2mQW5huZ4PMeWqa6N7QJNwM0jGII7AkGN0QfQ8VVvbnVggmPN35U5g+vODWlHL30Zcq9thD/a8BUdVGZ3g7T3EwJP+ae0iqmo6zdBYG4YQ7SZkx6DGfyoeb4YgkSy8n5YpBpmcmATJ7CrR4YrtEXyMv29cNhJJYcwfUY59Y/rNM8Y+TwyxInHMEH+R/oas9P+GWYedtoPbv8AjxW46J8MosbEyO/NZljHrYk7M70z4cuMQ5JJksLSTPmMmXAhc5gTx2rV6H4OulAdRdNpARE29xMcCWZQDPzrZdHdx5BcjaMqpWfbyiI+ZxVHqPxlb37MO6nyO8MoMQWURM9pgdoGalKUVuX9FIxb0ip8SdHtabTm54zW1gYKA3H8yrgCNolgIAAAyfWvPL3VUG8+J4YJIgOJ3cDcxUwNoUlQQe0jva+LfiZncKWY7v4iRkAmRmQMjsO1D9N4sC4Xum3/AAme8HOSIX5eh9TW1G1l0Nxd12EbGtYgsXLuSMgqywwU+XyS8iO5ifaBDf0zKTht3rO45IAEjjmKuW9eSd5ImGgzuMA+vM8AcxzSajWl2Z/KGw20rACzjnEkkCT/AFrK09FsVRR0dyMBgX5z2jsDkTPrHarms8qebJA4z2A3E5wMf/EZp9mzbHlKlSYkLAgsT5Zg7tx7egPaKtNo2ZjbQeJcWWdFJDMQYIBiBsmMSNwM+zvY8aRV0GvTkvbJKHJBeDgBSvG2R7k59qaNaHXZbAXeQgmB5pEAOcrB5yMfOQj6QoXW6vmUAAXNgOYG7aB9yIEYgTz2R+lXSp8yruUEEmPI5JP+aJ9hA7mXoW6Lur1lu2Xe3sYFlW29veQQN24gtJ7ROOSRGKqpZLXFCt5RLMDOwz65MsD/ACz7v6V0Vrj/ALMrEDhuDtAYS+e8zxjiKO9VtadENkLsVSIZTz6scSxPrPrUuTkUUCjboCajQlVLIyNHbbtnPz4AoW/VgAwtz5e0kzJ28Hk8GtFobQtYL4bKEkCZ7H3H9aA9S0ajVkjyqVDEqO5JAx90HEk8YnvUOPlzbUt+5mcKVxKz6tkJYttY9l4kjM/ODxUeo6xuEYgrBxn/ADc/T3NNHSL19ibdu46zAZUJX/MBH6Hzraaf7P7ek0p1Gq87RhO0ngAevuZ9YrtUIpZM57b0gJ0Toi3LC3btw284UrhhJXncDkwJgxWw0ms6fa0YUWpLs4i4qszBXKBjMHbIJHYQfQ1gupdWa8y7FAG0AKoAAX0HA5HNFbSFZNzTPb9W3s0fKZEzWM/P2RtRR7ja+6PkP5U6ktfdHyFPmvYOUdFed/bNbZrOnCEAl35APZZgEgT869Fry77drIa3owZA8Z8gE52YmDgTyalzK4M3D5ked3QXG5bhVQCG8m3j+IZMEMQYPdTxVjoxvoNl1gwMqrSCRPlDT6Ej1nim+I8bCUR+PVTPoDBz+e2nprBaCEBgCcgfdDcQQeFOYHEivBlbjjS/Pqd3Tsj6h0/xE8S3AciCIwSp8p3TCkEZie3pQ7T6W7euqS0bVyzjjMA/MkwO5ge5Bi1pLbXGFtgFYkFdxgTJ3CccciIxgZq307Rm4S0QDx8uw/CqcUn1/fsZlXbBlv4ZUMTO8zkn1+XFaDpvw3ME8elUeu6xFnTBHdmUFthWYMnZGWkxJEZBqlpnuadASt9Ea4RBOwEwCfKRxnkCDk4rrUZNW2QxTdm/0Xw/GAv5Zovc1CaRCbhjbEzlVnABAyWJMbffNZ3ovUvDZCp2tcWfXapGBJ4JMZ5JB7RVH4rvG5dFpXMKP4XKg3CfUAmRxOczipWk9lFCnRL1n42Zw62htX+JmB3Y3c8RIUwAO30rF29duunbJU92GQeCRt7CcDtNJoupG4TYcFtreXdhlK7gZHZskdo/Gh2vm27KslWYGBugGTtXcILECODyaq4XaByS6Deqs27jWyXDuAEJZVn02qcBQMwP8RJiZpS7FmV1ti3uJy0nBIghWI7ZGMx86C9JceIu9giiTAlfP/CJ9Scc/wARzJo7o9EiEtBllwpUqx3kKMGM5iBxBntSxxW9lePex50Ph7GS2AxRmggvkSQvOSfKBPqTgAinot2EDOsgSHAwc7goXiRgTPpAMUO1qNeusQ3hpbbw1ng7fLHYfwsRPqKsZElWmFGFgBTuMgERk+X0yT64daGu+jSdMFpbb6thKoC4GBLNgfUiI/8AUnFBRuFobdzPBZ3DqsXDH3gRIzuODOR2oj1bVeDprdvJa9cYjjaVXIk/PYYHvxQHX+Huf7m93G0scMBtHlJJiC8jAJ82SIqcFezba2E9NoU1LoPvBpUtMEEwvPJJEtkCdoqHX30uMlw24C3IXJYET5LZjEeUkQM5ma7S6wot0XLXh7LLKIByTttgjGCGaJB/iJ7iqlnXFEH34cQDt/urCkckGD37EY4NbSZm0bL4T1SuLl7aQx8sRkbcsoj3j24zWD6rrrr3LjuTBYkAggEA8g8H9RWm6XdOm0Vxg3isGKyOSzHbBPEqTtxjyjgyBmTr2tSxN0KzAREKsyI5O30ggcAelRr4nq/BjkfRDr+qFVtqZmS2e4wMHjkfTFGNV08tqUthyG225wdoL9jnOIwPyoDq133lQCIuzEQM7cgDsY3fWiWmvLc1YNzeN1yIjgSFJIPqB3I+lEo0k14ZLK7s986f0ZLVtEUABQANoge+Pnn196xf2sdauJ4Vi0Jkb2HHeBnGeeDOflXoqDAjjGa8i+2Hp925q7RwlvYAHJxg+afcTIH+LFdnLBYUSi9mQ6h0pyi3FKIrE7tz7SWmdsEQMZ57ninpbugObg8VRtBi5IEZE7TP6NUHdmfa5NzZ5YH5xwInNWrDFcKrKzbVIPoecEek/j71KMHSTf5+5dy9kfRlr7o+Qp365pifdHyFO/XFeocRJXmH266cvY0wUkNvcrHchRj6ifrFen1519suo2W9Mf8AG8yJ/hH8jnvxUuZtcbaN8fzHj7BbyWzuZGQ7WLcwJYcxIn8PepdBcNtyzNv3TJiBzImf1iqj2WF4jAtuCVyeD2H+IcR6Gn2UEQMsePbkHE8RP1rzHG1XsdN1sI6K2WdlSNpOTA+QX2jgxzHzrWJuthAogEZY9uMQDJJE/WKD9D0e3JwBkk/iSTUXUess1wgBSIlHgQO0iQJHBweIPajC1oxF5O30bZuracBA9hN4IH9pcJJg8LyODAmccnM0fiO7ZuIC9t7YRNxQGFX0BGZutiZLRMUF0+tP7pmHmglbhPIAhiAOM4DEDloxNM+J+qamxfW2gEIqs2JkkAtOeATHbNbjk3iWnGKVoIfDKwFvIHa2d6lSCYZbZeY9miD/AK0C1vTbrXFBYqSSWkcbohiB6k+35Ue+EeruLT2r52Ih3jEEFTJDHdPaOI4z2oRZfxn1B85t+bbI3A+aRux7+3P1rO1JmklKgIemi1cRbpO1nG7aYLAGBA5jn6n2qTXvbLMU/d21VZDDg/xDgNJI9ZkkmpdcVVpJllYQwIwJMNnnIHpA74ql1bVNdVj9/gy5BaBzAHABP5+2NNuUl+fwQaSGdO1SEs13CQUACAgAxB2GQcT/AEolpOsBTLFLijb9wGQUbcLhDGeJ9dsgYis9pL4DEESjAAg8YBj+ZGPWtFbYrta2o8QjbtARQbYWcsCDG2J/mMCqySSo3xPX7CJ1V/3q27RAeVCsHUrJIUr5lhyCDDbonEVMln+zAQJc3APgiRhmMsSHgD7pES3AmTT1Wtu6m248sp9/asE7QRuUzJOANg7cTBq58M6V7hNvcj8FRvYegMmDt8oiQpPHpWXpMpHTVj/irqI8cIG/s7aJO2ZnJABGSSaqdSJCLc8MpcWDauSpJMhZOPYRHJCz2qbX2f8A65/FkFW4A3kkLtMCBM8zA+VWtdYtMoKCXVtxG4IGiQGIjbuBg8rxz2pWo4oaWSf7k2mtePZg+a74i25I37oVbjMZ+8TsCnduEoD2C0zRrsYi46qGIE3D99jiGEeVgZjI4IAOao6hnFm1aV2RmDH7pmbn95hIAYhcRyRkAZj1Wv8AEFsXhDo8lZ+9EgGewG4x6wMxWapb6Bzii9dC2NLZtOSC7O58TMnEksv+I4InjigKfu720EW5wy5KngiO8NOTwYGKtdX6sHZE3KbYWF28rkzuHZpM+8fMVBp4YpcYiVWF3CffPrGYn1nEVlLtv3OeTt6NfoNElmw1xlUssQx7b2A5MQAgPes5a6jcu6lmUgM9yAqcuQYEkjj0/pWh6lqA1i2Ax23Gg7ciFScjuJMR71n+g6fw9Qt0yPDuSq8EkGfwjHvNcf6ZJxc59/7Nz9kj6N6buNm3umdomeZAg9qxH2yabfpbYAYt4kqRxxtIPznH+7W46XqDcs23YbSyhiB2kTVf4hsBtNdBHC7v8nn/AKV7c1/x2vBzR+Y8H6X0a4V8W4bZTKFHA3gCVPl7CQInBBmqnUbux7f7sW2kYUgggkZIGN05n3+tbHWqFtlGG7aACM5g7fnmPWsJ1TQldSFgRvxtMwu7vI5EZry/0fP612qp0dE04rR9KJwKdFNXinD9Yr3DjJa8t+3q9tsaWQI8R5Pp5RkV6lXmX25aR7lnTLbEvvuEL6wmRyIESc+n1qfJWLs1Hs8dF3CbiShAYEZKke3cmSPoM0W6fppbdET+vxql0myxRVbsTH1rT9N0UuiSAXYKCR3J9u1ebNpFW3LQ3qb7LBRRuZ8QGAJyMZ9ePxqvd0y2blpb1rdeAbwl3hk3HaCGEAeUZzA84jPBr4r6Ium1a2kZnQJ4ryBIJJW2kjnImD6iq3XmIuIkAtYseJLCQXvGFXj0Ue3tWbadfn5/k7OPiWF33+Mb0MzrAt5i23JUhAIViQQwzEk4Bz5pBzVTrnUT+0i5bUSxG9ygnfMNM8AAxnnv3qfWakrqLptFFDKizG522AcAxAmcR6H2qLQaS7YZbuy4+9iCWUg+YGSAYmcn5enNK95L/wAK+m26ZCumk3bt6bTG2VFtQSrMCfMXELtgBdoAGJ2jvL0JiFMlwSZBU7T5DvCScQcc4PHep/iPUqHdIUMEGMgmQuQCYEQPSc470H6DpDe8RWBKlSR/hIbDY74+okcTW7yg2yUdclRKHxHZC3Zth4Ocmce2BiZpfh3TJdDeIfLgYMHORkZAxn1n8Y71hvHcSzEO6gNk84I57CfTNVLl1kLT95uy8YxjseRVJbhins5tKV19ix1jpgtXTaAe5vG5SB2OAABM5kfXtWi0mhFu0Xuko+3bKkeT1PB3GT93iflQ22jDbmOAxX7230Jj7s8iPxq1qdTLgffuRKqMAREse3zNZbk4pX+5aGELk/sVv2RUG5mZtxzuwXJPcfezgmTmc+p1nw70K3ZV7jld4gsTu8rN57akCN0bpwc7gDhRQfofTf3yXLjq13d5FmIK/entA9cjHGYrS6zVA7rhZdlsQoUQviRBbIlwSQoJ/uExWJTvSCKt2zK6zUXL9+4yALubJOcCMNyIJwRJP5VT1N5UGw3JaTIJwAuAoxOeM1Dp9YgJ7buWEEBsEAjuJk4Me/em63oh891UZ7KqHa4CO/JIkkebGed08AmrJJOmEm8bINbr3L72cAsAxgSBtgLGfQAR7UL1GuZyTPvip7rJcUsF2MqiIJggQvB4+YqjZdlO6CI7+54/rVVTXRySdsv2YdICiQARA5g5/L+VLe1LKw2nO0ZEdsRI7+tMs3ipZuAR29SP0aqCZrCjsLNJpdYdls5BJYD0nEGDg5Bqx1WySyENBedm22FJO7kwckmAPp2FV9HbJCEEDZp7jqCJ3EYAiRJLsY+Vaz4Btm9rrKXPuqWMLInaCwn2De4n0qGNfKdCrB2e2aCxstImPKoGBAwIOO1Pv29ylT3BH4iKkptw4r06SVHIeA9a6sNPfJIJYqAwyBJAJMccz+NLeFu4tu5PmfZiNsFmljM+YZA+h+lr4p0FttTcUrb3B3A3EhiC7NgAwIJME+h7VQ6kVRbKKxbaVUrsMQCAGkEiZjBA5mfXyOKtKPZ6LvF30e8LxTqQDFOFe0eYSV5t9tlwi1pgDG53B9xtBj5HH4V6TXnH2zrKaX/ff/hFS5vkZqOmeb6LT4mp7fUCL9t7dw2woyAYcQYbIOCVkTg5NVtVqAqbYkkce1ZQX/3u0mMwTEwD7SJP1HHNcMeJy2VhJJ2ajpetI1YN25cugXBvZy7lhbaQ0s0CAAZ9vnNa/wDEDs7ah1c27l3IJggBgQmOIDFQe3zGSqWf3F+8CxRbYUqAAA9y4MlAIEL3kwPc1f8AhxVNm2bflIDDccgOp3Qf8JzxntSckttfQ7Kcun7WV+m/FN42m8iq6SWIWMktAPOYx3z6UOv6rU3la49wNbRh5FcQGxiBErDckTBPFDtNrPCUWbpYoARcCnzSeXJUyWB/IRzUvVOkeAu9LrGy5DKqkmRAhi5Xa2RwuRgGmopS6MbqwlY6RaKM8soa0x5naUhmVZnk5zOCR6Gh+j16ohJLOf4UErtmJbcOGwYiTnsJlOj6kXIQmUfABg7WP3Hz9QcGNozxVBUa3eIOGQ5ExwQPwmD8q1FdpjbVqS/GVuoazcz3EOGgEHP8IEzlTJHrPtXJ1liAqhQAcAyRjgc/j65mjXgLqEbbtRpJJVts7u7DaTsyRIMjAgiptB8MLcfw1ZWUmSVUIRAUPCyRAMS3HGCSJeUfdEpwadr3A+ltM7brZ4AlyY7Z+vtFGV1mxR5CSchR3g5ZjyQIn8Y9o9XpvCJRdqbTgEyCP4bnoZHHHrju7pJRmYXinnUjxGIgP/C27tny4/vVGUlLb6NcfG26LGk1zqm5XUlZlY2sQMkE9s5jj3qz1LqZv21WyQmwjEgZ7GBnH3cA8g0H6hpWW7aCAB/MCJ5KxH4Sc957RSXb4FwozsHCnBwreUHykGAGyQM80ocSU8kJPVSGXF3Euq+ZT5lI+px3P/WrvTtIjo4DBXKD92ZYFZLKY/hbJ8uTwYHeS3pzfVQgi6qEhhjcq5YMDmR2Ik4YAYxQ090SGSADzP8ACeGHue0e9dD2jSWLKNvUNYOzaIP3gyYac5BAkelWLli3scSqKDuDGWOQYQj5xGfXvzb6xo/ECXhByN0eUeUGVwNv93OJ7d5G6jRoXYl4BAO0vxMd2EEc4mc1lVdmHFxdFiwFC+HbKsHPcsrYzBGVOB6d6KWvhMu6BTG7BkE7eZMgRxQ1On2rEMSxnDEiVAnmCIIIEZnnmtd8MasXbwcMGVUbODElYz6Tn6dszOc3FZRK8cYtYy7GDpgVmEkrbtraDFtreUgyYEAllOfnWq+ytVbV6kgufCASXO4y5yJ9Bs57zyaxuuvEvcAUwzElgymPoSe0t6Y4NelfZt00W7L3dqq19t52ktgYGTnOXjtvrPHuSbYc+KjUTdA1Dqbu0EnFO8TFUdbcDBlkZBB+oivQ5JpROGKtnzzr9euo1zXFZkd7hbgEDuRGD2I+tJprzXnJGyA8gwDktLASMGB94EHHzp2h6SyM1xlCqiMwmY48hjnMiYjminw7YDadG2lPN93JA8wBksdwP48GuBNRSrfR3wV6Z7zS11dFeseaSV519sZ/d6b/AH3/AOFa9Erzv7ZL+23pvd3EevlHao87rjbNQVujzRdArSSSaBdV6ZBOApPEUbXVweIpb+oQdpYiK5ITfZql0DbHXdmnewFEuJct3KwA5PJOTFI/xKwtou9bYChQlsZJEg7mghZM+nz9Kur6NdfKiPUn9ZqVdJcsLP7tweSyww44PIGOMitRwXWytyZQ1O9rtx8zP3e/YNyAJ4ycc9hNH/hjXlUuBirWRDC243DfMhgDx7+8fOgOp6n5payMjzd92IEx2qLQ66GgQAT5pxM/gOPlWpJyjtCTqWmXNRqVW6/hwqSdqARO47icAAAGIHbaKn6hfbUt4gCAiAvmCkidolZg8gfzoMpEMBLsQQpg5IOIHIJxAr0X4I+FWtRqNQApCYVv4RyxngDGSZxRNqHxFIPL4QX8O/CVxiWJNtzjiQqN/en1jCgzMT32ket9Zt6W2LNkHMb24bG07mOCG5GyOGJMcNe618Yg27gtjCzL7duF8yhBJIxA3GDjAGI8z1etZk8xkzP+sDsKnFPk3IcpKOkP6v1UvdLST7nv7/r2qTQXhcTY5gAk/wAj9eTVa3oCT9xieZE5/wCVWLekltsHdnGQeCePpNXaitE0pXYevdXt+DsRpfaE3EQAuNwBMEHygcEQTQfqqLsQ71cqBlZwDJAMiJHsTTtIbQmbaPuEeZyQJHI2kEMJmSTx86saewbl1URQGb+EEdhJO0kCYE9qikk7Rpxcgl0rUtaRbxCuzrJTMi3GLgPZiQCD2A5qqzM91zKpuMmSNoY5mQO7wO+DRDSdIFoi3cKm7cuQig7sYO44wBkzPrVPqtsaZ3VWLOrGCRED5FcmO6nkn0yJrJ+WV7ivCLf+1FtyihmyrIQY3kERGDtmOZJgn0oNeRCzBg8pIBURO3mQ0cSOOfarFjRqhW5e8qEhkBaMTycY4kf6YI+9rbjuFUQxJCpyDuMxJGPUGO54ojBXYpTy7LBtBSdl1YYA5O1o9DHlkZ8szxjNaH4e1CafSXrlxoN2RbI5YKpg8TG4nn0HYih9j4fe4u65CKrFSp2o7NG4W1liCxg5mO/YihOrvtctZdTEAJG0qOyhQB8uBzyazNZKrBSxewp0/rL3HRQJY3EAIEkSwB57QT8hNe89GKpbVFAAUQBxEV4V8E9PZb6u2NoLfUjaMfU16pp+swAP1781zzrjlUTKWUdmvvawQQD3+v67Vivj74rNrT3dh87AKCJwCYYzxPb61JqesQpM5AnI/X6MV5x8b9Y8WLIksvm5OQdu7vnsPxoyc2kLFJWFBr1bTMPF/eCyASASew/Pj6zioOidYfdavXLcDecCWPmItkniFBg/SaBdO6k7WdSZgi2YWMBQJgHmDHHtPJp9jVuty2BcY2mdCEa0gUBmBXgc55BOe5rcOKnvyXUrW/B9K11ca6a9c8wfXnX2yICmllZi4/8AwgGvRq8z+27VbLWlJIAL3AffyjAxA/5VD9Qm+N0U4/mR57c1I2tNtUEHIA+mcmPfFNs3UbhRIH6+Rqjd6mjHa5MGDE/Xn07UPNh1fykEEiZbMDv+OPXvXkQ43VN0dUmvBpbesEheGjH69Ko6sByWY4AwPf5entXJcVdxlSyDkZMDMjtPqM/WqulvjUGbYOOxOPn7GtcKpuX8mORukkDjpyueB+X4UV6T0hLygsCG9FElvoSPlnFXundIe8wG0lQckRx3iSFJ+ZA961+k6bb0iNcILFRkgScmNoHE5GcATJIFdU+WlrszxRcnbWgf8PfCFnRqb10jcM5khfSBkljMDkkmBzFCPiD44t3W2Swtg+wBYcFm7x2A8ojkmCH/ABB1s3BL4GYUGQoOD/vMcjd6TEAxWB6nf3cAAdh6Cjjhm8pGp8ij8MQl1DVuzstvzBhujExwcdz8qgt6m5aXayLsMErctqQ2J5id0ehn8IoSdC4AeCB2PH/Sr+n+IrqCLgFxffB/Hv8A8q6MFVLZiPJTssae8mc3Ek42HH1B7/jyfaiGk6qwYGVhcklWABkQMBokgAExzVO31LTXDnyHuCCv5rIP1q/pDbewVR2UGctBjvmDBEgZJxWZWuyixZo9F8Q2YJF5ZzAgoZJPdwBGefp6U3rXV2HmtEoxYqSAsGfOzAfNivHr6Vlm6Ncn7oYnMq8Yz/eG0HjE1s/hX4cW5ZtnUJ5lLEAtjZO4MdpIYt3+R9a5eTHjebZ0xeUXFL7kPwb08C4dZqGC2k8u9u7tCL8wJj5mOxoLpBbuX7jtecW/EJCsy7mZjuBkqY5yYk54ij/xbrLJvhDqUFtLLJdsqxPrx4c7WHeR2jGIwnX+oi8+4XC4jaG2FZAmDByTHJgegAAFU4r5Llvf9f5OedQ0HWtI139pN0tZtrlWiVfCooCnzSWOQBG3PY1SF+3Zk6cHcDI3+baIiEnOR/Fnn6kT0/qHhpcGxv3gCA52gEjedvc7cT2kxV+5pxbRmUDcFO2fU/8AKtuDT234FHkVaRdOjthAbw3kydhMTPLFpxEzUPRvh83GNwBtiHJORumBkDIPIGe1VdBabUu29vJie+BjbPBznFbfWde8gS2AiD+FYE+5ipzk4aW2aVT29IZ0+LYM4ZufYD7o/r9an/b+wxzQK7q/xNdb1NSxvbJS5N0g2+q3kKJg/wDOflifwrP3+npqFu3V8pztZnKwqGGcDEjb8/v5qxqep+BAVd9xhBHmlVMZhczxMfLE0N0/UxeIt3HuFWeSLcw3+GIkiIHmMCBxSWT3HotCupBTpPRt2lKBgPE3QxGQVxBPpgfIHvXdPv3A+nQnGxWwTA2uFH4R+NWemEC1cEiFczORDKvI5jB79qGWGU30Kuq+dQEWWJhwxHsskyT/AEre23kWUa+U+kW5ro+dK3J+dJ+ua9Y8ofXkX/8AooE2NHH/AJr/APAK9dmvMfty6W2otaVVZVIuOcznygdv51iclGNs1FWz5/uEjjP1qQu7FRBBJIBz9fYx/Wiln4cuONhIVpKrMwTMcx5R6T+Feq9T02nOlWy5AS3tVtvLQonIycSZGcHPNcc+eMWklZ0R4nJNnmmk6W7oXtXA4WS27ycdgxJDNxiRWi+EfhO5k3PKrHcw4IOIEg54n6/Wouj9FcsEYslgHehZl3OmQsoON0HJAxJHMkx1H4sFpwotglQQQoIXEYHePcmW5k8VDlyprv7bKQS7YWuas6dC9w20th2+7l3UDCqSQu8nzM+FUYz96sxrviVNQwYuhAnYithfXmCT6seZ7cVU1PWrl+5ve2t1DzbuKQABDeWcKBjndmcGKuWelabUWnuadVt3OQlwFNpUDaO4aeSVxkiOZxhUfiTv6exXb2mjO/Ed4EI6EwYU+k9s+tDdJopO5voK1nwvq9huWrqAW2PhlnwATOS8GFyYI4xxyLXXtDp1ZxbfYEeIjcpMwQpWWABnOcD61RcjgsK+5yz48viiZ29pQ6wZkcUJu2OQRWivaRk54PBBkH3BFRsuOM8cVWE6ItNOmZW5ohUHgshlSQfUYrS6npuPLz396p3unsO0/KuhclioT4f0+q1d3wrW1mCl2ZoEKsAsWwTEjGTWw+0jWPptJZ09veq3Zkj+4gA8Pd7kye5jPNM+Afhxrd3x7y+HuQC1uIEhj5niZGABmMMaC/EeufWam65DbFYraB3QFEKGAOBIUHA5JqDeXL9F/Z0Xjx2+2ZbSah7ZlNykiJB7cxxxTTu4jH1rQL0wBTgkxUFnpZJ82BVvUj2c9sEpvTIYrI7YrlDNglj7Sf5UVvdObdABI7fKrOn0QTkS/wAjik+RUOmW9B+7theCOYqQ6w1Xz6H8DTTPofwrnxt2xuRYW971JZ1IUySABGTMAk44qtAVSxyQJCebOY5Awfbmhuo1jOxGx/CKzsKtAbHMcme/oYrSg5aQRVO2a/U2UOnuXA7+KApYgbQCcDODt95980H6fcNoB0RXK9g0AYMkgCY4/DnFQ2up3WtbAHZixcyIAAnHac5j1/M90Yi2h3QD8uIzmOeSJAB/DEsXCLT2d3G1KSp19S10PUeIjlk2hnUMFJKEBYwdozAqhpkW21m3bdoN8iD/AHAyEY7cwfmaO9RtAWdKLbhYJZlLcyCY92kzGBExgRWQ1Ltc1dpgWIFy2ckjaA/ecN5frRxxuWuvxDlLFXez6ffk0lczCTmkn9TXqnmDyn6/XFNg/r9ZqY0w0wIy2Yn8/wClMa+AQCwBPALZPy9aGa7/AO/03/pX/wCdqhGr6ct5NfdZVNxXZbbkZTwrasm08iHJbHrSA1N2+FjcwE4EmJPoB3NK7QM4+v8AWss/hPqA2rRWW/Ytraa4AUBIJe3nCsxIPv8AStO+nBUqQCpEFSJEehB5pgMW+DwwPyM/lSG5BgkAngE8/Kg/Q9Cn7TqbiIqKpWwu1QJ2DfcOB3Ztv/66p/EiWf2lRfTep0zgL4Zc7t6xAAJB96ANLu7TkcieK7xwIllE5Etz8qzfRLTh7wuf2g0enDzk7tt2frNUenNpwdL+0KrL+wW4DWy+Z9AD2pAbcPznjnPHzNIdUBy6/wCYfymsjrbxS/rh/BdtMv8A70sKyiPdS/8Akq1f6ZabUaQtatsXtOWlQdxVLYUkkZjt6UwNL+0iY3CfTdn/AFpF1AJIDAkcgHI+YrMdHNk3b4CoNSb9/Y5tmRzHniBie9TfClixsUC2qam0u26CIuAmN5J5ZWIndkHFAGhe9HJAniTz8qR70csB8zH/AFoH1fRW7us06XEV1Nq9KsJHNv1oNZuWh+zLfAa3auau0Nyl8W32JiCTAAE+1AG38TEzjmZxHrSG/HccTz29Z9KH6/b+x3NgATwG2gDbC7DtEdhHas0Lfi6HU3z/APjmzb9ktrDGOxa5P0VaANwl2RIII9QcUxNSGBIYEDmGn8+1Yp3QW9U+mU27Ny3Zt7lUoDcdzbdlkDIVlBYentV/X6O3p75W0iot3SXgyqIBNrZsJHcgOwn3pAaYvxkZ4z+pqG5eAXcWAX1Jx+PFZzoV0n9jQ5a01xPp4Qa3/wDzZaqdMFtk0i3tnhW9PdvNvjaCrKoZpxCgt+NAzWPdAG4sAPUmBn3OKQ3QAJYCeM8/61mtRa06fsziLuiTxRP9oiOxGxjzCL51B4WRxUvWbemt3NNvVPACXiBt3rBCkQADjOIoEaJ7m37xA+ZikF0SBuEngT+prJLbtomhGoUFNl3DLvwYNsQAZhYH0pnXRYN26pQMW0lsadVtktum5t2ACUI8pnER7UAbF7oWNzASYEmJPoJqQTWWvWLL3dQdYUhEtWd1wgBSyb2IJwGYsM8+UVp9NGxdp3LtENMyIwZ7yO9MB4SpQnzpoFSD6UAStTTTmplAAPrF029VYubLjotu6p8O2zwWNuMKMTB/ChuquXEGqtLausdUS9khDA8W2qMHP8BVgWO7sa1ppDQAA6veVbJ0xsXbu60FXbbJRjG0AvwhBAMmIwaJ2N1nTrum49u2JgEliq5iOSSPzq5TWntj6T/pQAO+HtEbWmtq/wB8jfc/33Jd/wD5E/hUdy037ar7TtGnZd0YnxEIE+sSYojbtETLFpOJAEewgDHzk55p4FAGc6heazqL7eFdcXrCKhtoX86eIChj7s7gZOPeodEraW5Y327rBdGlom3bZxuDZHlHtWoiloAy/WOmvct60qjbt6vbwZaLKqwX1lS6Y7mr7advH0h2mFtXAxgwCVQAH0OD+FGaaXyBmSCfwj/WgAJ0bVFHu22t3gWv3WDeG2yCSwO+NomPzFR2737RqrNxLV234QfxGuWymGWBaz9/zQ2JA2e9HblwAE+gk4pxoAB9XulNTYueHddVt3VPhoWyxt7RjAmDkmqGmsvYOmuPbuEltTcuC2huFTeYOFO35x9DWopDcyBHv7UAVuoMX01yA0vaaFKkGWUwNvIbtHrWdvaO4mn1FoW3Iu6YXFAUmLmwJct8YJhWA7ktWrtPIB9acTx/pQBnNR0654epsIpIIF+ziF3bg7W54B8RZ+Vz2pbztqbjXBauotvTXUAuIVJe7tlQDk7QkTx5sTWiuPAJPYT70sUAZzT9PddTpXCnYbUXMHyslvaCfQkNH/sFVtBaewukuvbuELauWriqhZl3Mrqdg80SscdxWsikoAAdN1J09keJaunxbl54W2XKh3LqrKMglT6Rgg1T0Vh9P+ys1q7tH7QdiIXKC4wa2hCzELj0x7VqxXTQBldLaex+ys9q5AOoJVELlBcbcikLMQDH0qTqOkuXL1y9bRtyWbNy1uUiWVrpa3nglG2kcjfWmNJNAGb1d9rdy+3g3XXUWka3ttk+cKUKMP4DG3LQOaPdM0xt2baHlLaqfooB/lU00oNAD1qQfWoxUgoAlNNinmkoAYRSRT6QimAwikinxSGgBlJTjSUAQaoeU8/QHPsYzmqhVvMRMzxB7yozOYB7elETSUgB5ttJHm5PY8Q23M5xHHtUt8E7cGYPAPMrz6d+at0k0ADntHbBDfd9zmD+vwpHmT973wT3eDj6ce1EqaloCSBz/wBf186AKyqYeJmMHIznH09R7V2nt+aYMQYmeJHr9atxXUADgh2RDTn19Dt/P880txGExM+b19Xj+n5UQris/KgAe6yDAYjzCIOMfz7R7ikuK2Y3RDbcHjzfh259ooiiACBS0AU7Qi5GeG9ePLHzq0RSC0AZjJpaAGxXUsUhpgcTTZriabQA4mnA0yKctAEimpQahWpQPakA83c06a6upAJNdNdXUwOmkrq6kAhWmmurqYCGkFLXUDEriKWuoENIpQK6upAdXV1dTGdFLNdXUCOmumurqBiTSE0tdQA0mkNdXUrEMNJFdXUwHUorq6gY9TUwNdXUrE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098" name="Picture 2" descr="http://www.fotomat.es/fotos/fotomat/los-7-puentes-de-kronigsberg-fotomat-2013-01-0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32" t="5942" r="5966" b="25344"/>
          <a:stretch/>
        </p:blipFill>
        <p:spPr bwMode="auto">
          <a:xfrm>
            <a:off x="1443713" y="1617600"/>
            <a:ext cx="5720575" cy="404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73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Riferimenti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33</a:t>
            </a:fld>
            <a:endParaRPr lang="it-IT"/>
          </a:p>
        </p:txBody>
      </p:sp>
      <p:sp>
        <p:nvSpPr>
          <p:cNvPr id="2" name="AutoShape 8" descr="data:image/jpeg;base64,/9j/4AAQSkZJRgABAQAAAQABAAD/2wCEAAkGBhQSEBUUEhQUFRQWGBwXFxcYFxoXGBcYGBcYFhgXHRoYHCcfGBwkHRgZHy8gIycpLCwsGB4xNTAqNSYrLCkBCQoKDgwOGg8PGiwkHyQsLSwsKTAtLCwsLCwpKiwsLCwsLCwsNCwsLCkpLCkpLCwsLCwsKSwpLCwsKSwpLCwsLP/AABEIAL8BCAMBIgACEQEDEQH/xAAbAAACAwEBAQAAAAAAAAAAAAADBAECBQAGB//EAEgQAAECAwUFBQUFBQYEBwAAAAECEQADIQQSMUFRBSJhcYETMpGhsQZCwdHwIzNScuEUFWKSskOCosLS8SRTZHNjg4STlLPi/8QAGQEAAwEBAQAAAAAAAAAAAAAAAAECAwQF/8QANBEAAgECBAMFBwQCAwAAAAAAAAECAxEEEiExE0FRImGBofAFMkJxkcHRYrHh8SNDFCQz/9oADAMBAAIRAxEAPwD6nZ7Om4ncR3U+6PwjhCtunXCpkS7qUpUfsr6iVKUGASR+F4ovaCk3Q8lIuoAMxakOVJJYMkigSSS+sZ9r2hMK1spKVJAlqQkhfaMpSkhCTIUpRYk0A64xgp87blGtYaqmJUmWShSQ4QwIMpC3ZVQawwmQlwyEnDBAPvl8BpGLYLaSuYb0qYom+qaqaLhAlyAm6UyQC98BiMRm9NOwW3tFKBuFkoWFJWZiVJXfA7yUsRcOUEZOV3awDCbOlqyw/wD2/wD8xVUpOF1A/upJ8BXxaC9kNB4Rb0igBIsqfwp/lHnSpjLs1rTPUu4i7LQopv3QL5SwJSMSL26HxI0eL2u2zVTghCQJQG+sneUo0EtCRhViSeAaGZZYgDAGvE4E8hgOpzguS2MpsyfwJ/lB+FeecT+zp/Aj+VPygkQTAUCXJT+FH8ooMzh9EiKmQn8CeTDoHbhU6A6wR8S3FvMD48yNI4UqfrU9fRoAKCUkYpQc3uBxlgB6Qns9QUpYUlDhV3upwZ0kcFB25RoJFa/Rw8sPGM+3SChXaJDsN8DNHzBqDz6+fVpOlLiwv3ota6Dq5CW7qaV7oyrpEGUkUKEPxCR+vlE2a0BaXBBo7jMHP9MoslTY/RAbzDHqdI7ozU1mRLQGcEplrVcRupJ7oqyX0B4RaXseaUg/8PVj90otT89evHWLWlN5Ck1F5JS+GIZ95gcYHLnWkJH20hhSklRNKYdsB1fMRoiWLThcWUqVIvD/AMFTVSpWSmwSerDEiLypd9YSldlKmcDslYB397j/AIeBitosU1arxMi8czJUDg3uz6Hi9IgWCYlQUkyAoApBElYLMVN9/qD4nWHeIx/90TP+m/8AaP8AqhS0SVS5gStMlQKFrF1F1jLuBqkuD2nkIJ+02kDdmSjw7Iv/APefOFVrmqXfnXiAhSBdlBH3hQ5JVNU5F0U4+DtfYQGTs61WiRLWn9kl30pXRC3F5IUz9fKEZVpXKUtC5lldJVeK5U0BPZ3L1cG+0TXnoYe2fabSiXLloXLKUJSj7h1MlISCWntVor+6lzior7Cpres0xKi7Kf7/AF0zEXsrEb6hrLJnTnMs2FV03SyJmPiNDWKplThakWdSbMCuUubeSlRA7NcpDMt8e1fHKCWCxzZG5KmSQC5J7FROZFTPwxYZRMyyTzaEzzOl30yly0jsCxC1ylF/tsXQljxMRdFalVukrSV2cXCAb0hRqp2qFwMWoMD2lmINaWdYPuli66d4Y8RkYNNsC1klZkqJN4/YrIcKUBQ2imDsMYGjZKxh+z//AB140/6g6Dw4wllKGrBIM0Ey1WZQDP8AYqBF4OAQVYt6HN4rZbPMmSBNazgFJUwlKJppvB8MItZLLNlP2a5CbzEtIXVgwxnxWzS58uWJYmyilIashVRn/bZenIwXQgaJwIcrs4LAsZKgoXheDi9oH8IlwVBN+zPeCW7FWLsxF711BiRs1b3nkOWD9gv3RdH9vkKREvZa0kkGQCS5PYLxd3+/geVqzGU2nZ1S1oChKKZgWN1BDFKFKBqTo0dBrTJmrN6bMQoIQspCZZQ5KbpcmYrD4iOjOi46wjyE1zExJWDeQqWHCCypZWykggEELS1CfotCUzZ80qnMqUb4EyapSSgB1KCbl1RKcFA1wPExrIwHIeghDaCmJBXJAWkAiYVJO6pRCklExJHeIik9bGaeoXZ1im9rOdctE1JuqAl3pd1UuSRdAWkggIGeJPCH7BYlIUtS1IUSEoZCLiUhF4hheON8wDZhcrVflrUpQI7IbqbstCAnvHJIzzi9stC0TAq6og0ITVmzA97OnEYM54ZzqUZtvWD8jdWaHbVakSkKXMUEoSHUo0AAjLtco2kIUlUxMoELKUugzGYpCj3gAasGfN2gt5Fo79xUoEEZgkMQ4I3SDWugbN9I4U5DmaCOuE4zV4u5LTEUhg+dQngMCr4DrpFREqIJphgOQoPn1jijzgMmaAiiy9Pon5DPwzhK17alygAskEjABzTTRz8dIWR7SI92XNVyRTkK4RvGhUkrpaGl0bKR9fGIU/r0OR+s2hfZ20UzkXkghixBxBocuYhqM5RcXZlA0nJuQwPgS3gTEFILYHGoOJASRxDOpvHOJx+sv19G1iCoE04eoA8iqEBmzHkLDACWTUgYKJa82LYAjCoYCj6iFA1z4FuOIxHzjpsoKDGFVWiXKSkFSUEboST3uHm4PHnHBaWHnZK8X5MrcaugZfM/OKKOPUvyYluG6A+pEXoRT6+sCIhCPp35V0GQ9Y70SEgc34H+kj4wSKLx+s1J+AMAClt2smWbtSdBlGPbdpKmUwToM+esdtCXenqCc1AdSwjVsmxUoVeJvEYUoDrHUslNJ8zmeabtyC7MsXZo/iNT8unzhhU4BxpBIEVgljlmc45m7u7OhKysdJTmcT6fXwi2J6+g+aj4RYnKpMVRj0fxUo5dIQzk4+PqD/miuDniXLgaEVJbM+EWz6+oT/piFCvUZD8Ks8u7lAIntMcKB8XocO6CKvrEFWeLMaUegOb5cM4i8l8if5j84lD5JJ8sCRnwAjOdWEPeaQ7A1pIBYmhYcnYeTQcF4p2KmamA1OAb0AjgAKFfCjfrHK8fRWid/kisrKW2VeQrgCfAPHRE+7cV3jumpvNgekTHThqvFTdmvmRJWASbMSlP5R6CFbdMMorZa0FctICxKXMAKVrJG4Dd7wxjUs/cT+VP9IjI9pFH7JLquqWygEBSFYUUo93g2MarcWVIa2ZNvzZ695lLQxUhUu9dkoSTdUAWcGBbQ2is2iVZ0SyQoKVMmMbqEpFADmsqanAxnbCtk6dYJXYTLy1JSO1mJa4lg5AS4WQMKsaPgY09mzSZ85BTSXcSFHFZUgKUcGYGlM30hsYWds8JdSFXM1EUJZ6FWY3ideMMSgm6KkEjHAEkM4bdfOkKbZdVxDteVU5fVfKHLLZghATiBrxrHJUwUGs8G4vuGp62BrsChgQfI/L0gpSFJbBtcucWCSO74Zfp0jK9pLRMEp5ad0gpWr3kA8ssaxhSlWp1Y06tmnzG4xtdCOzB2k1c44PcRyGJ9PExtSipKilwcWyaAWCWOyQlF0pAoXa9qR1ctlnDt00oKcf0j1KlVTk3HbZeBllsZCkTLPPWqXLMxExiQCxC68DofLSCHbi87NOHEB/hGslFXPh5fXMxeNONGXvRv33ZVuhjI9p5Q76ZiDneS3THp0g6NtyFd2aGpiSAN5Ld7g+EaR4wnN2dKUay0HD3R/GdOEF6T5NeI9QqLfLOEyWeS0/OMLbBl/taBMULq5SgM3IOAYE3qhmq5GOEaa/Z6zn+yT0JHoYTn+zdlTMQSCFg/ZspThagWUmhZYuEp64xUXSV7N6prb+RO52z9piVN/Z5kxBU5CVO94BgxZ7qw4BBbyrri2yyzTJdWbfSxJJSAC7EukhhHzz2ukyQsol350xVSsqBYkqWAkJSHLAkuQACGckRuezlnkT5apk7cm3uzWm+kB+8CAUghwt45ZTowWj15rfx9bEqacsp6Y26X/zZWf8AaIyZ88nD8xA1W6W5F9KlJSZhSCCboYA0wBvFtb0Y1k9npcsLSqeFLLJ3SmXdRLElk4F6SUu+RauMQNjy5SCJCioJQEAFSTu7qnF1Lm92YNSwwAqBFQcZO38DbaR1gXetCVHNRPWrR6WMrY+zrovqqrLNv1jRUvIHDE/hHzh4qtCPab0QqUWlqctdCz0dzp+sUSlAAe78/nFbPbnUpIQbqaA5mgL1yqKvWDhZySB1+Q+MeTTxded8tPTkb5V1Kqrkrmzf1RKJahgwpnXNRy56xwUTm2GAGYBxPXwihSSDVTtliWdxWlWxjW2LnzUfMXZRKwKuoPkBTAEYBznGdLlWg0UUDU3XOB/GdfU9dOUsFIIDA5aajoadIvDWEb/9Jt+QZjOTs1ZSy5ilC8+OTNdZLUwPSHgks14+Q88YvHRosJRXwizMETvlJqLoIdy9WLuWf5wQBsKRVSd5KmcMUkuaPUUwZ+sTeGGemJ8BHSoxWyJK2juK/Kr+kx0VtC91Q/hViw905Y+URGkRMydqWaZMkBEieZC9032JwA3aEMDqxMZO0wEKkidOUFJCblFL7Ve9fBIDEgJBY1rHoE1SOQ9BGPtsjtLO/Zvfpee/h7jU5vlAA17GTUCT2UtZXLl3RLWQQ6ShJID5AkilNI0dmWu/Mni63ZzOz/NuiY/L7RuhjzXspalokWcITKVKULq1SyXQq6GUQrvYMpquzPV/S2W2g2iZJq6UImP+JK74ccik+MSwRba8klAUkVSQqG5cy8AdQ8Zm0pikJIBLqp4w9ZXTLF4kkDGKfuolPtMOTFUqYl82LYkDAOMa8sIBNWolkNeBqo91PFmYlxQVwroGEpZ2Y3qqvBwcNagU1+Ec9ehGrDLI0TtsZdo2QBvyFmUVb10h5auJSRu/TRn/AL3tKFEKkhQBYKQosa47zgZR6FCji7kitDmSoYA5KHgIlgcQK4YF+RwMZxoyjtK/z3+qaY7nn0e2ABZcuYks/dvU1ozQzK9rZB98Dm4+BHnGsqzJOX16QvM2PKIIuhlBjRNfKKtNf3+UwOk7XlKwWk8lJ9HeDGaNfGmAOoIOMZp9lZDvcT5jDkfrwgG0fY+TNADTJbP93MbEFJorgSOpgzyW6f0T+/2CxtiY+BfoD6K+ECUELLEJUaZmjXq4BjvGvER51fs9aUF5dsUpvdnovA0aqqwK1TrZKrNsiJiRiuSvIA1uqwwSdAD1iHXd7Rt4uz80h2XMB7cbFlSpfbpSyUMJiQpQd7wQQXcKc3eIXwEZ3s3LnrQBLkILnfWoFid164MLoSGyAGru7W29Zp6ZVmmmYi8tE1YmgoN1O+lJxod2nKPT2HaYuC6lJQKAyyFJ/wAJIHlBmdN56qav3ctiFSjmbQ1+7UFIF0ChBAcJ3mKt0EZgNplGbY9q2RM3s0K3rzBlLMsqBokFe44OACsRmY11/aS1BJIvApfNJII6ER8mnbNMqaULuIVeuEh3DS0B3zQAAtOZJSKF4qq8ySXPvM6k3BqyPplqtawotJSoZOQmjcamvCI7GbNYTGRL3dxDjR3UQCRjQaY602b7Typ6ylF7VyKeMaqkvn9EEehjnjgKcXq2zdyKyUAJDBhppoOgpBI6IJaO9JJWRJVGP1kpXwaOl+H+5PxiBMS+IPIv6RPacFHofjESqQju0FgcmUUKugEpU6hSiGZw/Hj8YKpTZP4fGKrReDFJGYLgEHIisEUlWTdcvDHyjGWMoL4kNRYPtDmAOo4HM8/COvn/AGD+rD1i/YnUdB8STEKlgd5R6kD0aMH7Sora78B5GRdPAvStcacBi2UQkAjNtMB4CnlEtL555q016RkWrZs1U5S0TSlJwSZbs6UA96mKXH5lawRxzltBhlNWcQEKAbuq/pMRGQjZk5IUVT1KFVEdmgYJZscCz4Yks2UR3UKkpp3ViJKw1LNByHoIzNtLN+Q14C/UBDpNPeV7nDWNSVOcAMPu3wq4N30jJ20nfkFjReIWABzSe/0wjewi/sjN/wCElXryt0DeRcLXR7uY0OcGRa1SJ6RNN9E6bckrAAKQtKliWvDBSSARU0fUq+yiWscqihujFYXkMCKAcMo1J8krSlixQtK+aQd4eBccUiEwI2uHmSxx+UPdsSQhOlSCHSPxMcahmz8HouQJqULLghlAcdD1pSLbPSCkrd75p+VJIT84L6LuJSs2MS0skAOw1rHTDQ8o5T5YfWpEQC7DUjI6jRxEGhKRjzPg7DyAjijzx48xnHSu6OUWgApLPoDy183FdIvAiKtTF3xxAbGnunwi6GamGEAHBVfrJvn5RaBox+s1K+QgkAFFnLoeAz8ngM5aQASwUrDUqPKuJgi2r9M+J/lBfmIyLLNvzlTld1AKugFImpbhyk+S/om9mkVVKRMtUy+EKSkCUL4BBLXlGuJoBC9p9hLMSSlMyUokm9JWQzhmY5Z514UhvY+zwuTemByolZq1V19LsC2vaJlkQFSzfClBCULwBIJxGQCSaaRnCilDSTTSto2tvXQJTy6taE2bY82WkBNpKjX75L54OS4pSPP7e2FPVaDPmoQpAlpQOzUolSgVFy7lIa6P7ojS9mfbX9oXdmdmyrwStLpF5IcpIKlYp3gX5iPR22YESlrCUqKUKUBTeKUkgONWaIpxl7yd18reat+wKcZK6MnY08XPsZNBTdUgEGrPuveAL8xSHhNnl/sbtc5gAbF6Bxy+UfO9n7fmotC133qkqS4uzQbhYICt0G8wITi1VVf6MdpyHoQeST8ow/49Wo3km7eu8UK0ZFTJnFILygXq5UoNXMmrQWySikupYXTBMthzcCAnaUtS0FOKXx3XBDUJo8G/egfu9b6PDGB+zJP3pM04i5DirUAHZTBtMy2vGJVMP4R1PyEZ8/aCVIUndS9KqCqYksOQp8o5O3JZxvDp+pi4+yqVtmxcXXcdM81wcA5E8RXx8Ikg/iPQAfCM8bTllRLhqYuMOkNS7clWBB5KSfi8aLA0o/AGe/ML2Qzc8yYlMsDAAdIr244+BjhOTrG0YRjsrBcmYfT/ADIi8BXNGvhXBSVZZMDFu01HmPHlFgRaSyFflPoY6KWhe4o/wqGINSk6HR/ERMXEliMlHd/7X+eMnbbdpZ3uPfo4N/8AukU5vD1imErW+SAOgutCm2Sb8mq2v1ZIKf7ysU8IuSsyYu4P2Rb9jl3bmA7js7B3cPe1jZQu6X8YyPZYn9klOVHdHeTcOAycuOOcbKJbhyWTi+vLhxNOeEQyjrHtFJmTJIe8hKVAH3kzLwBDGrFJB4+MNTbWlOKgBlmeTkh6vVzGeLeFXpUsAFSSAr3iU711ziCxGWOEYpU5cxrClfczlUtseh/e8t2vdat5D4xYbTlY3x/Ko/1PHnAkk0c8oYRs+YcEK8G9Y0dGC5mfFk+Ruotko4LR1CR8BBUzQcFJ6KP+ojyjBGyJv4fMfOBK2fMHuK8HiOFHkyuJLmj0xSeL60OAUP4fxRwLcuLimAyIwGseXF9Fd9PGogqNqzB756sYOA+THxlzR6JKmzThr1OPExPbcv5k/OPPp21N1H8og59oV/hT5/OJ4EhqtEe2nNaUo606qNfIAdDGVMBFlujvTlhA5Euo+ECte0FzO8QwqwENTyBOlpVRMmXeV+eZu+QLxhiE4qMObd/pt52HB5pORtWZACQBh8MvJoX2vstNokqlqo9UqzSoYK+YzBIzgqdoSzgtPi3rBkzAcCDyMLJZWZd0z5Ps+RNmTT2Utlp3N0USU7izp3gUgnJPGPVWbZE6XKvTlIKqUGIBw4RoyNizbKVfstxSFKKzLXQ3lEqUQrMkk4wDaW113FdrZ5qHao3k0Kc+kddGk42VNprz8zLhxUbHjbVsqcu1qs8miZd2aGwT2qXFcBdIWw/iphHrdheyIkuqYpcxRHEJHzjQ2RtqStSUpcLIaqWdkjPNrp8Y24zqKVN2SsVCEbGeNnS/+V5n5x37uR/yh/MY0I6M88upeWPQz/3Yj/lD+Y/OIOz0Cplj+YxowOeN0wZ5dQyroZk3ZCCaBaeVR5wsrY+ix1B+DxvoNA+kcRFKrNcyXTied/dUwVBT0U3rFZgnIxvc+8PGseiMoaD09IVRNllRSCQoEhs6Raqt7ol00uZkJ2rMSat1TBpO31DFKW4U+caUyUCkleAdwQ+HAwJex0nIeY9IeeD3iLJNbMGdsoWkhlBRBHDAs7R0UXsYJBUHoCcQ1AesdEPL8JazfEXTagzCUt7iXUAKsEsMa+IwjK233pSilYShTqWSEJQGTUhyFCrZMYFOG8YNsqzS1zJgmJlqIQi6Jk0yxVUy8QQC5onKNZU7K5mp3dgXs4sy7NLSppbBJYqE5ZokkN3Ug1piIZt+0jMoKJ8SeJ+ULmxPaJyZd24lSAAld5KSZSCoAmpDk6co0ZVgSKYk0rxpBmpwWZg1OTsA2VYFLWFCgSQX4guw1Mas7ZMtKithdxarDwdxBLQQhIlooGry/WsLbPtiRNMgu6kGYNCAQlYHFyCRxEeHUxeImniIu0Vy6o3jTiuyxhNoSKCnJIHqoekQbZwPiB/lPrACliRpT66REenFqSUkGwf9rOn+IxItZ0P83zSYXBjodhDqJt4YHkQD6EekcZaM0p8AP6gI6yBg2b1g8K47CyrHLzQkc0t54RA2dKyQmGAgZU5U9IoEv/sCaktXHBs84eZ9RZV0BqsSKAISHIGA5nyBjL2fJTOM2YrBayRVt1G4kvhmYz9o+3UlCloSFqISoBYIuuxBUEqVfIDGoGRYEVjc2TZwiSkO26A5woLzgh/f1agjlTcqrfy/L87fQE4tWQrO2IMUq9FcfdhVWylDAj0j0ScebnF9BiKZf4ootyujUGf1xjtVaaJ4UWYKUT04FXQv8Yi0WyddKVlTHF0t8I3Sk5oB5RftgaGnAw1W6ol0ujPOzVlUlCk/eWc3uaHr4fDjG5ZrclaAsXmPEPpgzUNMYxFp7KeQnJXkcvAwxsOSBMnyhglYUmrMFDDA0Zo3qJShfpr4P+wpy5M2r+vy9S3nFwf9s/CKKNGJZ6OfmPiBEGUDWoOPLQdBSOI2CwK04dY51D+IecUmzQQG1FIAGI6OjoAOhSZs1BXeqDiWLOXesNxULGsNNrYTSe4DaB3G/EQnxUPg8MwpbkuqV+cHwBMNw3shLdg5/cV+VX9Jjo60dxX5Vf0mOhxBlZEoXE0HdTkPwiK2iwy5gZSEK0vJCm8RC9pspVKSUqIUEpwLA7opiwhWyrnJWASpQJq4ceNWhqF1e5LlZ7BRYxLolKUj+EACtBgOEEk99PMQ/MAZzTjwzd8uEJ2cJUQpBoFcW5A4jkfGOetd0pfJ/sWtzrZ94eQ9IStNoEtSCQXUrs0kCoK8K5Bwzxo2iSSstoPT9ITtykSggzW3pqEJo++XunhhjwjnoJPCpfpKfvArEomWkqJJKXJOLuQX8IPC+zh9lL/J/nXxMHUoUBzpG2E1pR9cyZbkS8A+OMGkJdQgcMWNNSY6WJDC5dXBY+sVE44M7YtBoFIwJ1P18Ygo7txgHfIccotLIctrhwFByoBHTDh4/Af4iIrMRQZ4APXGmeHSJk1FNsD5Tt3ZYs08BSjUASiwLyyJgCjxSm8CMyE4Xo9t7N7fMy5LRKUEISE3tAkMHPSI9pPZhU61Sp4KFBCDLEpVASVX3JB4ANDcvbSpYAmyFIDYoYpA9B45xngqbrU+JFpt8v4/BmoKm2a/vePon/VEI756fXlCNn2/IUfvAMe9TMdMhDkpYLlJvPoxDAkCt4aGOiUJR95WLug8Dn90x148X6DAA6nWKTMnfHUfBIyfOJGeetNZxH8QHgyfhD1iN23z05qlS1eG6W8n6Qrs1N+eCdSr4+sN2k9nb5azhNlKlnmg3x5NHd1j+n8P7HPT695qTKqA6n6+sYLC4Q4KiSDX68vKCyiSA8cB0F4DNG8nXPl9ekGhdLklQ5B9IYDEdAr6hinwjhaBm45iAAsUXJBxiRMBzEWgAxNszTdSnQlukW2HaVqUQSSAM6tWBbcG8Op9I0NnAIlJfE1bOsdF0qRzxu5jVoO4r8qv6TEQna7TikuVFJoPdDFyYmMoqxs2URMN0DJh6COSojCKowHIegiYACi0q1iwtRoGGI/qEAjjlzHrGdRdh/Ia3H7Upr7C9uimvepGZtBKLkhM0C8Vi4FOd9KVK8QkK84119/p8TGftNCDMk3mvpK1S6sXCWUQM2SpXjHHhH/1Uu5/cqS7Qps8fZI5H+tUFKd4HIA+J/SBWD7tNGYrDf8AmH5wxG2Df+JeP7sU9zofs0tk86wOz2bM9IMol/rJsyDq2GRjobEiJymSYskMA9IqZerHm59CB5R1xq+gA8wH84QyLwJHlxb9VD+WCCqhwr8B8fCKsTiTSmL8TQ0NSRXSLSBQmmOOFBT54Rwe0KmSi110KhuQuqjWgpwfE0wOWMDA324B+jNhTJPgIiXNLd1VS/iYmWaklq6lmq2bDSOjD0+HSjHuE3qRPsMtffQhXNI9YzV+zqHeUpcpQwKSSO8rEEvgBmI1u1+ryf8AVFQW0wGp4+6DrHXGrOOzJsZPa2mUd5KZ4fFNFMwybhkDF0baRNvAOlaUK3VBi7GNN86Yj8Wih+HiIyvaGzOgTQwXLrgqqcCkukU/XWNoShUklJWfVfjYl6IDsEfan8p+EN+0tmKpF9L35KhNSzPu94Vyb0jK3pakrS4BAUk8CHbji0blh2omYGNFGhBwPLXlFSvGaqIyg1bKwkueJiEFGCwCOTP9coZaMPY6bkxdnWS6d6WdUlz8X6nSNdlDjzxjnqwyystuRutUTPVRtafXp1giUsGgD3nJFAMPr6wi/Ykd09DhGYwsRAxOyUG9ItMmMH8IAB3AVYUGLUfw+qRbsW7pI9ItKQw45xeADN2hYStir3dMx6w5LSAHOPoPr6pFp8wJSVKwFYWk3pqHUyAcGDltXOHhFata7EaJ6bispQ7WcR70skeEdDSbAmWlZBJJSQ5L5GIi209hJNLUQXtCWlLlaQwAIergB90OrjhhXCAztuSk5rUwJNyWSwAJd1Nkk5HCGVGzpulQBVdFAkZhy+Gpq+Zi8/aHZpSUygEmqST1wGGMcnBxM3vZFOcEJzp05csdjKIWVEG+oboBFWSKuCdajrDuy5FoSu9M7NrpDJDG84ZT44OGhNe3JhwYch84vYNpzCplKcMo4DJJPwhv2c2u3JvxJ48eRupTmcTj8uUIbTsqDMlLUWKb6UVZzMSEtxLA+EB2bti8bsxnOBw6GGtrWBM2WynF1SJgIxCpagsEeHwjXhcNZLaFKSlqgSrOUhLkqcqYklRYsQCTjnDMiQ1TjkPrOLSFX0brHBSWNGxDHTERKTerr8+7woxOr6Rw4KbUXSe8WaSXMsJvL60PvDkPKJQPrqS/n5ReKqmAYmumfgI7W0tWSWiqz+vIVPkG6wtO2ihJYkA6E1/lS58oW/el5rqVqBIDsEAAkV3y5oNMOYjmli6Ued/kPKzQWbqeLef+8XmpZDBzgKaZ+UJ2SaqqloFTTEkVIxNTStOMRYtoqXLvEAOHFKteu4Els/KPNxDqYipFRja2uvMtWQ5X8PiR8HjuzUdB1J94HTh5xRT1BJo+FNA2AeoMQoVONTqfxpjtyYt7yivAnshChWqfA/OPNp9pZgQ/7PMvNgCAHFAKpJfLQZtHoJksAUAwVl/AqOtQ3T+VX9CoqNCr8VTysF10MZVrtZWbspN0OA6yX/i3CC2XBia4RFqs9pXLmoPZXlBkd/Bluovm9wtXBWojdlYfWsSuWDjFrD2aeZhc8fZVW2UEyp8lM6XgFILKAANSlWNABQA8YL2YIvIJKc/xJOihlHplpIFSCnjGRtCUUL7ZCS4G+n8SM+oxB4cI6VVnB39evVjKUFIzJe0L1ollRJ7NJcjvFxQPwfzMb1l2n2huinE4nwOP08IbH2SmYhUxbha1FQam7lTxhmfsFg6FEqGALeozjtqypTaS5aevEz7cTVUhgAMy3xPpBI8yi0zJSxevUOBeuUbNk2shed06H4HCMJUnFaalxqJjhEAmICd5j9eZhiAz5T1fDKMi3sXkzgoOkuIvCaJRCr4ZON8GgPHgYj9rMxxKwwKzgOWpist9iVLqBtJ7ab2Y7iKr4nT64xpwtZrN2YYMcyXqTrDMvGoI+PUQ5O+i2CPVg7VKJlq/KT4Ax0HtX3a/yK/pMdAhs8ptKWyw2aEHxQmGLWp7NK4Ej1gm0LEVJQtIJNxAIA0cA+UO2KwfYhMxOZLdaYR0Z0opmGV5mjzkM7NH2oGrjxSY117DluS6gNHoPGLSLBKlqvAkkYVf0EN14tCVKVzzyUnJ3j1tne4m9iwfm1YiStOCQ2dAwgii2NOcYVKuc1hDKZ2ybKmRLEpBJEokMSCQhSiQKZDLgloJIt0uZMUmWb2BLAsN4pNTmCCerZxCNljtzPCikqR2a6ABSQq8hVcw6g51PRC32ZctXb2ViCkBSaMsOC4V1JfDngfDrVFxs1HV216eJ0Jaam2pLd5XQfTmF7XYxMSEsUgF3diXBBFMiDrAZG3ZSwVXgCMUncN1nDXiLwxL6EwKZ7SSQHvpaho5xBIyYO2sEY05WnWm2+nJeAa8kMStly5YdIqBQ50DY4+cOJTjzPOlB6QhYdsy5wIBrVxgoDI3TViKuHxEPoS9HoXUTonM/WZj0aXDa7BLvzKT5t1BVmQW4JzV1yhLZsv7BAcfdir0yVjyeHbQLySSG4aAYDw9YU2SdwJvBV103gBW6QGq4wIjGemIjfoxrYdKqHiVHxJioDn6fvIyjkh+gyAHvKGQ0AiZlnSouoE8yeOhriY7CCZqC2GSv6FCK2gOC1aKGOo/WB/u6XV0Avi5Uc311J8YJNsqFF1ISTxD5N6MOgh6AWl90VDcx84lUwDFSf5h84GbNLfuIc/wg4Nk3ARKbOkYS/8AAeWYg0A6fUMGJxYFyzPgPGFNqzAwSbwvkSwWYgqxO9izDxhy+BkA+NUjJszpSM3aqgLmFZgDAhqpbLlTHHqOPGP/AB6FR3NCRVISQAwDEMAMtaekEcgseh1+R4R10HIeERQBlVTrpoCfQxzypTwzz0tY8190Ve+5E6QlQZQBEYtt2IU1l7w0zHzjbcgseh1/X1jpim8/IE/Bn4x6VDEKUc0HoZTpp7nm7PtJcugLjQ1/2jdsu0kTKAsdDT/eKWvZaZgrRX4vnrGLaNmLlhyHAzHrwjr7FTuZj2od6PRWizhabqnZ3x0i6EgBhQDAR5+zbZWmh3hxx8Y0ZO3pZ7wUnzjOVKaLVSLNSWiLKxT19P1gUnaEtXdWk8HY+BghNQRVnw4t8oizRd7kWr7tf5Vf0mOitpmC4vEbqsQfwmOgQM8xbNq3JqpRUplWVBSBKmzAFKXNBJ7JJUKXR0pnCq7SnKZOzNZFsIqAGLJGjGmADMXh6fdN5aFG8uQiUyQzXStV68cHvtRJZs4VkInEklaUVN1ytZ3qO3cFGOFCkUqTHPOrbaLfgykhiVtOSmaZhVPU6AlhItTOAmoBltiFF/4ocT7QychMH/prQT5SvjA9lW+ZcUmYshiyVqYqUGG8yAQKvQsfSGkKlXWXMVM1K7xfoEhI6CIXGnureP8AAaICPaSQcVzjwFntA9JT+cQn2ps14hImlSaK/wCHnulwFB/s3cggjmIRsLSrSpEuRKlWU4qS4UpYSN5hkSbtQ/2blnDtWPZ9nkmYZagAtSVBLKZN2WlDAl3e6S5/ERxiJYKM3ebk/EeZjGyrYZ8yeTf7MLQJYXLWgN2SbzCYlJULz5M7xCpsuxIQlimReuggEplXiSLx91DltA4whOxS5ctaiAsXjUibMWMSXCVndxyaGrPalJUsTJqJso1SOzUladUk91YbA0OsdUaSgrRWhOa45O2XLUQShJ5inlXGo0NYrZ7JLli7cA5ChamA8IW/eJROSkXVSFAuqoXLVU1BG8k0FKg6u8Oq2gihCxT+FRY5FmD555xPBinew7im0thpmf8AhrTUKDggkCvEAAAO4dOYpCs7ac2zS2mJM0kupSEswvOAoZsKk6lsiYfs+0UEOxRWiV711jRrgID8zyMXNtlsxUCORcanCp456CMp4ZN5o6MFI6TtBMyXeSQxGWOGb905ANkYHs2UU3gxG+sjKhuapLjk2ERYzIlKUpFxN9rwAVlhkxZzzcnOGl26ScVeSvlHDUlXjVi5QbSvqluWrW3C3D9H5ARHD4q+cB/bJOo8FfKMb92S2I7VBBKjWUo97+9hqzPTBo6Fipv/AFy+jFZdTdUWzHir/VHKmCuFADiotVNTvaKMedVZCmbelzk3d7+zUFAKSASC7Xs34CKSZE4M1qCQ43USiB3gSAL7a445uKRXHqvaH7/gVl1PShSdX5AsfV+piU3XDJzHukZjhHmrBKnpKVTLUollBQCSQSS6TvYsNRyaGresqJKJi0qLVGTXHzGNzlU9ZdXE3soB2eptylMBRVBpCO05YK5ZIIN8AalwaZ0e7jwhGatapIHbXVi9nMd1UFXyd6k8LtGVl2ZS7yZs3dKGD31Mq9eKmvVfSmWgbOcMVVjaSS9fMacUz1CbzDdOGo+cTdV+EeP6R5nsD+Pg/Zn8F2v2tT/lLcYKiUkJUlSip1JUNwBigAZqPLlrneTGd3rxFeJ6FKaEKZsg+HBzAlKAXdJGtTU8+uWHWPLSbPOBft1klJSSp1VPvVeo+HOKz9kKSUqlWlTgi8liCpIxBLgaFwPdDuWMTTwtXDyz3vfdJCzqWh7JohSdRGAuQmZKQiZOJKAd+7UkpAc3n3utcyziOFiRduicpKcgAXahAcADNeQ77UYR6K1VxBbds1JmBEoMpnVWgGXKKL2AtqKSfKJsbMpS1JKlKBYggJCRkyT4QUTqfe11vTOH8HPxjqzNaJmORPViatjTfwg8iIDMssyWxIKdDx6RqftFADMSWABrMqxd+50he1JvkHtUhiT7/T3PrhFRm762E6S5AxtCcN1SlMQQQRkQ2YjodtVqBS4mgMCVC45XuJADlBb3sGyjoyk8xcY2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0" descr="data:image/jpeg;base64,/9j/4AAQSkZJRgABAQAAAQABAAD/2wCEAAkGBhQSERUUExQVFRUWFxwYGRcXFxwZHhwdGhwcFxgYIBgcHSceGRojHBwcIC8gJCcpLCwsFh4xNTAqNScrLCkBCQoKDgwOGg8PGiwkHyQpLCwsKiosLCwsKSwsLCwsLSwsKiwpLC0sKiwsLCwsLCksLCksLCksLCwsLCwpLCwpLP/AABEIANYA6wMBIgACEQEDEQH/xAAcAAABBQEBAQAAAAAAAAAAAAAFAQIDBAYABwj/xABGEAACAQMDAgQDBQUFBQcFAQABAhEAAyEEEjEFQRMiUWEGcYEHMpGh8BQjQrHBM1JiktEVcrLh8RYXQ1NzgqIkNFSDowj/xAAZAQADAQEBAAAAAAAAAAAAAAAAAQMCBAX/xAAsEQACAgICAQIFBAIDAAAAAAAAAQIREiEDMVETQSIyYYHwBHGhsdHhI1KR/9oADAMBAAIRAxEAPwD2fZXRT2oL8S/E6aJUZ0Zg5I8sYiDmaG0lbBKwxFJFY9PtLtEYtXDiYlZ9PWu/7y7Xe1cHzKj+vsan60PJrCXg2FdtrHr9pVo8WbpjmIP8jTm+0e0AP3NwzwBBJ+nJo9fj8hhLwa6K7bWTT7QrZJHhXPxUR+dPb4/tj/wnOJwynH49v60etDyLCXg1G2u21lf+8O1E+E/+Zfx54p4+PUk/unxzkY/Ol63H5QYPwafbXbaAN8WwATYcAiQdy574zJxmoT8doP8Awn9/Mvb64o9fj/7IMX4NLtpYrLn48WSDYuiPWK5/j5Bg2XH1FP1YeQxZqIpayw+PUPFm4fqK698fIoJNpwB/iWn6sPIYs1NdWZ/7aD/yX+cj+lRf9vkmPBefSV/1o9SHkMX4NXSzWQf7QkBg2bk/TvUv/blJ/s2/zL+Hzp+pHyGLNTXVln+OkHNtu5+8K5PjpSMWnOJgEH+XFHqR8hi/BqDXRWVu/aBbWJtOJyPMufzqP/vGtT/ZP+K/60epHyGL8GkudRQPsJXdExuEwAWnbzGOaauuHBGe/HuCOexEfWaz1z49tnBs3M9pH4YP5VKfjhZjwLhOO69+8nEcZo9SPkMX4Df+0VzIIgTmP9fpUi6gEEnGT+XPFZ9fju2W2+E0ztyyxPz/AK1DqvtFs253W2xIkMp4575perDyGLNUUqM2hUyGQD6iadH6xVDI+awH2t3gtvTzP33iPXaPY1vzXnP2yD91pjuZdtxj5e42gEEYnn15AqXNuDN8fzIwOguteVriNP8ABloBE+X7wkcz3PPtVqxYS4kBWcwYVQZz3Mz/AC79qFabWq9wKdyeYEkqQfukgkAkTMZBgc0STrr2lZAzZIbLBSRiJ3eUAwe3celeU4u6R3JqiTpuhlQ1wNbYmDuVgSME+XywfeR6/Ms/SCQgXaFjyBmknk9wccH6UCTrz/u7SvsENJAYkz/eCiAJgETBB4oRb68XcpbMM3lUxJgDaQCGJj092mhwbl9DFpGsUWkcLcugTIKoMAkscsfTb6dxQ/W69LbhU5LHaTBnAgsT90HJI+XyFbSXXAjeGCk75kk4JUuoiCAcDGBBmMxL+z3pulbiuSA25SMkcbBxIjiM09J/QW2iVtTF50aVW3x7zwJnEknKg5PpFEuiPqLlu5CZVz97BjuFmMjvmaBXtVauDaSyYyNoJEd93IECc/WitjqjJb2I52suASCJMMWEkHcdv84zUpTr23/AIIftJ3odSGSGYHaysZPb70AmBwe/0qO3qbcnalwKxIPjH5HuBOewMis9/tBboLFWIAzkr3+snnP9as3bNxhvRGKy2ByZBExg/P1NFVp6Ffg1Wi1lxPMuVPKjg5Oc8n/r7VFavLvAuL4Y7EAt/Q5+lVunabbaCtpy7lSW86hvUd5A49KXWdVt7VVLYF1vKQQGIAEAT39RUeNrJpJja8hDUaVwFa1cUr3UtB/3jMCCPaRQ74jtNbUqRsGBhpkAx6/L0+VEvhz4p/ZNNf8AFzdf+yTaWkqDggcTzJPesh1Ny9ve9wvcYnyAggAmYH1wP5V1JXTMo0FzqdzYDgjbJhoIjv8AOAZ+cdqW3c3LuPMQUBHJkgk8kRGKHdPulbat5Q2QN0+pJP69KfqHMAgggkSu/OO+cz78ccU4pR6KVosajUWxtDMSYiAeAe2ck/gP50x9fuHmOI5PePQ8R68nFDyNuCMnEYyTHHcnAMnFTaVBsMngkbVyVjk/4j6/SqXQUXrdstJDAYAUNAMCIk8H6VI1lt67iATE7RBA+XAP/Khumu7PINxiCADMn0HJ9czTtNeXzE4Y+sRB5AkQP9YosWJauXEB2tBI+s9vaJPrx/OTaocBkKznJ+g49aqPfWIUztnBzub+HOfwMd6iudRuEtCkIV85XJk42g+s8x6mlLa7oT0Xb2rk+VnlTtIMEQJ+kYrtT1NkIPn2RAkkgkEH5Afr5B1YOGaHO4CWPrMAQsT27Vz6+5bUoly8rKYMMUHzAVsjvn17ViMvYm37l7VuCQ3AggADv7zn6+/sKDX7h2hs+h/XuBWhPVGVhLkpsBMhWyScSwMZqjqOujYxS3ZIJP3raA88+QA8d61C06E0j3az91fkP5U78KZZ+6vyH8qlH1r1znHGvN/tt13hafTywWbjD7skjbkA9sTzzAr0ivMftztobOl8QkDxX7TJ2VPkrF2ah2eawkoq3S2RBEAme5YgAADj8/Wolu3gXXwgAGHmZiDEiNuyJ9JmBOans9KRCrLk8qzQUJIkLtA8pHZs/wBam11t3zcBKBZF3xTEHgA7og9pAiIz38l80b1+fyjtxK0IwVgts3eyq/BOPvHJ+U9h7UtnVWbZ27EQEGG2mQW5huZ4PMeWqa6N7QJNwM0jGII7AkGN0QfQ8VVvbnVggmPN35U5g+vODWlHL30Zcq9thD/a8BUdVGZ3g7T3EwJP+ae0iqmo6zdBYG4YQ7SZkx6DGfyoeb4YgkSy8n5YpBpmcmATJ7CrR4YrtEXyMv29cNhJJYcwfUY59Y/rNM8Y+TwyxInHMEH+R/oas9P+GWYedtoPbv8AjxW46J8MosbEyO/NZljHrYk7M70z4cuMQ5JJksLSTPmMmXAhc5gTx2rV6H4OulAdRdNpARE29xMcCWZQDPzrZdHdx5BcjaMqpWfbyiI+ZxVHqPxlb37MO6nyO8MoMQWURM9pgdoGalKUVuX9FIxb0ip8SdHtabTm54zW1gYKA3H8yrgCNolgIAAAyfWvPL3VUG8+J4YJIgOJ3cDcxUwNoUlQQe0jva+LfiZncKWY7v4iRkAmRmQMjsO1D9N4sC4Xum3/AAme8HOSIX5eh9TW1G1l0Nxd12EbGtYgsXLuSMgqywwU+XyS8iO5ifaBDf0zKTht3rO45IAEjjmKuW9eSd5ImGgzuMA+vM8AcxzSajWl2Z/KGw20rACzjnEkkCT/AFrK09FsVRR0dyMBgX5z2jsDkTPrHarms8qebJA4z2A3E5wMf/EZp9mzbHlKlSYkLAgsT5Zg7tx7egPaKtNo2ZjbQeJcWWdFJDMQYIBiBsmMSNwM+zvY8aRV0GvTkvbJKHJBeDgBSvG2R7k59qaNaHXZbAXeQgmB5pEAOcrB5yMfOQj6QoXW6vmUAAXNgOYG7aB9yIEYgTz2R+lXSp8yruUEEmPI5JP+aJ9hA7mXoW6Lur1lu2Xe3sYFlW29veQQN24gtJ7ROOSRGKqpZLXFCt5RLMDOwz65MsD/ACz7v6V0Vrj/ALMrEDhuDtAYS+e8zxjiKO9VtadENkLsVSIZTz6scSxPrPrUuTkUUCjboCajQlVLIyNHbbtnPz4AoW/VgAwtz5e0kzJ28Hk8GtFobQtYL4bKEkCZ7H3H9aA9S0ajVkjyqVDEqO5JAx90HEk8YnvUOPlzbUt+5mcKVxKz6tkJYttY9l4kjM/ODxUeo6xuEYgrBxn/ADc/T3NNHSL19ibdu46zAZUJX/MBH6Hzraaf7P7ek0p1Gq87RhO0ngAevuZ9YrtUIpZM57b0gJ0Toi3LC3btw284UrhhJXncDkwJgxWw0ms6fa0YUWpLs4i4qszBXKBjMHbIJHYQfQ1gupdWa8y7FAG0AKoAAX0HA5HNFbSFZNzTPb9W3s0fKZEzWM/P2RtRR7ja+6PkP5U6ktfdHyFPmvYOUdFed/bNbZrOnCEAl35APZZgEgT869Fry77drIa3owZA8Z8gE52YmDgTyalzK4M3D5ked3QXG5bhVQCG8m3j+IZMEMQYPdTxVjoxvoNl1gwMqrSCRPlDT6Ej1nim+I8bCUR+PVTPoDBz+e2nprBaCEBgCcgfdDcQQeFOYHEivBlbjjS/Pqd3Tsj6h0/xE8S3AciCIwSp8p3TCkEZie3pQ7T6W7euqS0bVyzjjMA/MkwO5ge5Bi1pLbXGFtgFYkFdxgTJ3CccciIxgZq307Rm4S0QDx8uw/CqcUn1/fsZlXbBlv4ZUMTO8zkn1+XFaDpvw3ME8elUeu6xFnTBHdmUFthWYMnZGWkxJEZBqlpnuadASt9Ea4RBOwEwCfKRxnkCDk4rrUZNW2QxTdm/0Xw/GAv5Zovc1CaRCbhjbEzlVnABAyWJMbffNZ3ovUvDZCp2tcWfXapGBJ4JMZ5JB7RVH4rvG5dFpXMKP4XKg3CfUAmRxOczipWk9lFCnRL1n42Zw62htX+JmB3Y3c8RIUwAO30rF29duunbJU92GQeCRt7CcDtNJoupG4TYcFtreXdhlK7gZHZskdo/Gh2vm27KslWYGBugGTtXcILECODyaq4XaByS6Deqs27jWyXDuAEJZVn02qcBQMwP8RJiZpS7FmV1ti3uJy0nBIghWI7ZGMx86C9JceIu9giiTAlfP/CJ9Scc/wARzJo7o9EiEtBllwpUqx3kKMGM5iBxBntSxxW9lePex50Ph7GS2AxRmggvkSQvOSfKBPqTgAinot2EDOsgSHAwc7goXiRgTPpAMUO1qNeusQ3hpbbw1ng7fLHYfwsRPqKsZElWmFGFgBTuMgERk+X0yT64daGu+jSdMFpbb6thKoC4GBLNgfUiI/8AUnFBRuFobdzPBZ3DqsXDH3gRIzuODOR2oj1bVeDprdvJa9cYjjaVXIk/PYYHvxQHX+Huf7m93G0scMBtHlJJiC8jAJ82SIqcFezba2E9NoU1LoPvBpUtMEEwvPJJEtkCdoqHX30uMlw24C3IXJYET5LZjEeUkQM5ma7S6wot0XLXh7LLKIByTttgjGCGaJB/iJ7iqlnXFEH34cQDt/urCkckGD37EY4NbSZm0bL4T1SuLl7aQx8sRkbcsoj3j24zWD6rrrr3LjuTBYkAggEA8g8H9RWm6XdOm0Vxg3isGKyOSzHbBPEqTtxjyjgyBmTr2tSxN0KzAREKsyI5O30ggcAelRr4nq/BjkfRDr+qFVtqZmS2e4wMHjkfTFGNV08tqUthyG225wdoL9jnOIwPyoDq133lQCIuzEQM7cgDsY3fWiWmvLc1YNzeN1yIjgSFJIPqB3I+lEo0k14ZLK7s986f0ZLVtEUABQANoge+Pnn196xf2sdauJ4Vi0Jkb2HHeBnGeeDOflXoqDAjjGa8i+2Hp925q7RwlvYAHJxg+afcTIH+LFdnLBYUSi9mQ6h0pyi3FKIrE7tz7SWmdsEQMZ57ninpbugObg8VRtBi5IEZE7TP6NUHdmfa5NzZ5YH5xwInNWrDFcKrKzbVIPoecEek/j71KMHSTf5+5dy9kfRlr7o+Qp365pifdHyFO/XFeocRJXmH266cvY0wUkNvcrHchRj6ifrFen1519suo2W9Mf8AG8yJ/hH8jnvxUuZtcbaN8fzHj7BbyWzuZGQ7WLcwJYcxIn8PepdBcNtyzNv3TJiBzImf1iqj2WF4jAtuCVyeD2H+IcR6Gn2UEQMsePbkHE8RP1rzHG1XsdN1sI6K2WdlSNpOTA+QX2jgxzHzrWJuthAogEZY9uMQDJJE/WKD9D0e3JwBkk/iSTUXUess1wgBSIlHgQO0iQJHBweIPajC1oxF5O30bZuracBA9hN4IH9pcJJg8LyODAmccnM0fiO7ZuIC9t7YRNxQGFX0BGZutiZLRMUF0+tP7pmHmglbhPIAhiAOM4DEDloxNM+J+qamxfW2gEIqs2JkkAtOeATHbNbjk3iWnGKVoIfDKwFvIHa2d6lSCYZbZeY9miD/AK0C1vTbrXFBYqSSWkcbohiB6k+35Ue+EeruLT2r52Ih3jEEFTJDHdPaOI4z2oRZfxn1B85t+bbI3A+aRux7+3P1rO1JmklKgIemi1cRbpO1nG7aYLAGBA5jn6n2qTXvbLMU/d21VZDDg/xDgNJI9ZkkmpdcVVpJllYQwIwJMNnnIHpA74ql1bVNdVj9/gy5BaBzAHABP5+2NNuUl+fwQaSGdO1SEs13CQUACAgAxB2GQcT/AEolpOsBTLFLijb9wGQUbcLhDGeJ9dsgYis9pL4DEESjAAg8YBj+ZGPWtFbYrta2o8QjbtARQbYWcsCDG2J/mMCqySSo3xPX7CJ1V/3q27RAeVCsHUrJIUr5lhyCDDbonEVMln+zAQJc3APgiRhmMsSHgD7pES3AmTT1Wtu6m248sp9/asE7QRuUzJOANg7cTBq58M6V7hNvcj8FRvYegMmDt8oiQpPHpWXpMpHTVj/irqI8cIG/s7aJO2ZnJABGSSaqdSJCLc8MpcWDauSpJMhZOPYRHJCz2qbX2f8A65/FkFW4A3kkLtMCBM8zA+VWtdYtMoKCXVtxG4IGiQGIjbuBg8rxz2pWo4oaWSf7k2mtePZg+a74i25I37oVbjMZ+8TsCnduEoD2C0zRrsYi46qGIE3D99jiGEeVgZjI4IAOao6hnFm1aV2RmDH7pmbn95hIAYhcRyRkAZj1Wv8AEFsXhDo8lZ+9EgGewG4x6wMxWapb6Bzii9dC2NLZtOSC7O58TMnEksv+I4InjigKfu720EW5wy5KngiO8NOTwYGKtdX6sHZE3KbYWF28rkzuHZpM+8fMVBp4YpcYiVWF3CffPrGYn1nEVlLtv3OeTt6NfoNElmw1xlUssQx7b2A5MQAgPes5a6jcu6lmUgM9yAqcuQYEkjj0/pWh6lqA1i2Ax23Gg7ciFScjuJMR71n+g6fw9Qt0yPDuSq8EkGfwjHvNcf6ZJxc59/7Nz9kj6N6buNm3umdomeZAg9qxH2yabfpbYAYt4kqRxxtIPznH+7W46XqDcs23YbSyhiB2kTVf4hsBtNdBHC7v8nn/AKV7c1/x2vBzR+Y8H6X0a4V8W4bZTKFHA3gCVPl7CQInBBmqnUbux7f7sW2kYUgggkZIGN05n3+tbHWqFtlGG7aACM5g7fnmPWsJ1TQldSFgRvxtMwu7vI5EZry/0fP612qp0dE04rR9KJwKdFNXinD9Yr3DjJa8t+3q9tsaWQI8R5Pp5RkV6lXmX25aR7lnTLbEvvuEL6wmRyIESc+n1qfJWLs1Hs8dF3CbiShAYEZKke3cmSPoM0W6fppbdET+vxql0myxRVbsTH1rT9N0UuiSAXYKCR3J9u1ebNpFW3LQ3qb7LBRRuZ8QGAJyMZ9ePxqvd0y2blpb1rdeAbwl3hk3HaCGEAeUZzA84jPBr4r6Ium1a2kZnQJ4ryBIJJW2kjnImD6iq3XmIuIkAtYseJLCQXvGFXj0Ue3tWbadfn5/k7OPiWF33+Mb0MzrAt5i23JUhAIViQQwzEk4Bz5pBzVTrnUT+0i5bUSxG9ygnfMNM8AAxnnv3qfWakrqLptFFDKizG522AcAxAmcR6H2qLQaS7YZbuy4+9iCWUg+YGSAYmcn5enNK95L/wAK+m26ZCumk3bt6bTG2VFtQSrMCfMXELtgBdoAGJ2jvL0JiFMlwSZBU7T5DvCScQcc4PHep/iPUqHdIUMEGMgmQuQCYEQPSc470H6DpDe8RWBKlSR/hIbDY74+okcTW7yg2yUdclRKHxHZC3Zth4Ocmce2BiZpfh3TJdDeIfLgYMHORkZAxn1n8Y71hvHcSzEO6gNk84I57CfTNVLl1kLT95uy8YxjseRVJbhins5tKV19ix1jpgtXTaAe5vG5SB2OAABM5kfXtWi0mhFu0Xuko+3bKkeT1PB3GT93iflQ22jDbmOAxX7230Jj7s8iPxq1qdTLgffuRKqMAREse3zNZbk4pX+5aGELk/sVv2RUG5mZtxzuwXJPcfezgmTmc+p1nw70K3ZV7jld4gsTu8rN57akCN0bpwc7gDhRQfofTf3yXLjq13d5FmIK/entA9cjHGYrS6zVA7rhZdlsQoUQviRBbIlwSQoJ/uExWJTvSCKt2zK6zUXL9+4yALubJOcCMNyIJwRJP5VT1N5UGw3JaTIJwAuAoxOeM1Dp9YgJ7buWEEBsEAjuJk4Me/em63oh891UZ7KqHa4CO/JIkkebGed08AmrJJOmEm8bINbr3L72cAsAxgSBtgLGfQAR7UL1GuZyTPvip7rJcUsF2MqiIJggQvB4+YqjZdlO6CI7+54/rVVTXRySdsv2YdICiQARA5g5/L+VLe1LKw2nO0ZEdsRI7+tMs3ipZuAR29SP0aqCZrCjsLNJpdYdls5BJYD0nEGDg5Bqx1WySyENBedm22FJO7kwckmAPp2FV9HbJCEEDZp7jqCJ3EYAiRJLsY+Vaz4Btm9rrKXPuqWMLInaCwn2De4n0qGNfKdCrB2e2aCxstImPKoGBAwIOO1Pv29ylT3BH4iKkptw4r06SVHIeA9a6sNPfJIJYqAwyBJAJMccz+NLeFu4tu5PmfZiNsFmljM+YZA+h+lr4p0FttTcUrb3B3A3EhiC7NgAwIJME+h7VQ6kVRbKKxbaVUrsMQCAGkEiZjBA5mfXyOKtKPZ6LvF30e8LxTqQDFOFe0eYSV5t9tlwi1pgDG53B9xtBj5HH4V6TXnH2zrKaX/ff/hFS5vkZqOmeb6LT4mp7fUCL9t7dw2woyAYcQYbIOCVkTg5NVtVqAqbYkkce1ZQX/3u0mMwTEwD7SJP1HHNcMeJy2VhJJ2ajpetI1YN25cugXBvZy7lhbaQ0s0CAAZ9vnNa/wDEDs7ah1c27l3IJggBgQmOIDFQe3zGSqWf3F+8CxRbYUqAAA9y4MlAIEL3kwPc1f8AhxVNm2bflIDDccgOp3Qf8JzxntSckttfQ7Kcun7WV+m/FN42m8iq6SWIWMktAPOYx3z6UOv6rU3la49wNbRh5FcQGxiBErDckTBPFDtNrPCUWbpYoARcCnzSeXJUyWB/IRzUvVOkeAu9LrGy5DKqkmRAhi5Xa2RwuRgGmopS6MbqwlY6RaKM8soa0x5naUhmVZnk5zOCR6Gh+j16ohJLOf4UErtmJbcOGwYiTnsJlOj6kXIQmUfABg7WP3Hz9QcGNozxVBUa3eIOGQ5ExwQPwmD8q1FdpjbVqS/GVuoazcz3EOGgEHP8IEzlTJHrPtXJ1liAqhQAcAyRjgc/j65mjXgLqEbbtRpJJVts7u7DaTsyRIMjAgiptB8MLcfw1ZWUmSVUIRAUPCyRAMS3HGCSJeUfdEpwadr3A+ltM7brZ4AlyY7Z+vtFGV1mxR5CSchR3g5ZjyQIn8Y9o9XpvCJRdqbTgEyCP4bnoZHHHrju7pJRmYXinnUjxGIgP/C27tny4/vVGUlLb6NcfG26LGk1zqm5XUlZlY2sQMkE9s5jj3qz1LqZv21WyQmwjEgZ7GBnH3cA8g0H6hpWW7aCAB/MCJ5KxH4Sc957RSXb4FwozsHCnBwreUHykGAGyQM80ocSU8kJPVSGXF3Euq+ZT5lI+px3P/WrvTtIjo4DBXKD92ZYFZLKY/hbJ8uTwYHeS3pzfVQgi6qEhhjcq5YMDmR2Ik4YAYxQ090SGSADzP8ACeGHue0e9dD2jSWLKNvUNYOzaIP3gyYac5BAkelWLli3scSqKDuDGWOQYQj5xGfXvzb6xo/ECXhByN0eUeUGVwNv93OJ7d5G6jRoXYl4BAO0vxMd2EEc4mc1lVdmHFxdFiwFC+HbKsHPcsrYzBGVOB6d6KWvhMu6BTG7BkE7eZMgRxQ1On2rEMSxnDEiVAnmCIIIEZnnmtd8MasXbwcMGVUbODElYz6Tn6dszOc3FZRK8cYtYy7GDpgVmEkrbtraDFtreUgyYEAllOfnWq+ytVbV6kgufCASXO4y5yJ9Bs57zyaxuuvEvcAUwzElgymPoSe0t6Y4NelfZt00W7L3dqq19t52ktgYGTnOXjtvrPHuSbYc+KjUTdA1Dqbu0EnFO8TFUdbcDBlkZBB+oivQ5JpROGKtnzzr9euo1zXFZkd7hbgEDuRGD2I+tJprzXnJGyA8gwDktLASMGB94EHHzp2h6SyM1xlCqiMwmY48hjnMiYjminw7YDadG2lPN93JA8wBksdwP48GuBNRSrfR3wV6Z7zS11dFeseaSV519sZ/d6b/AH3/AOFa9Erzv7ZL+23pvd3EevlHao87rjbNQVujzRdArSSSaBdV6ZBOApPEUbXVweIpb+oQdpYiK5ITfZql0DbHXdmnewFEuJct3KwA5PJOTFI/xKwtou9bYChQlsZJEg7mghZM+nz9Kur6NdfKiPUn9ZqVdJcsLP7tweSyww44PIGOMitRwXWytyZQ1O9rtx8zP3e/YNyAJ4ycc9hNH/hjXlUuBirWRDC243DfMhgDx7+8fOgOp6n5payMjzd92IEx2qLQ66GgQAT5pxM/gOPlWpJyjtCTqWmXNRqVW6/hwqSdqARO47icAAAGIHbaKn6hfbUt4gCAiAvmCkidolZg8gfzoMpEMBLsQQpg5IOIHIJxAr0X4I+FWtRqNQApCYVv4RyxngDGSZxRNqHxFIPL4QX8O/CVxiWJNtzjiQqN/en1jCgzMT32ket9Zt6W2LNkHMb24bG07mOCG5GyOGJMcNe618Yg27gtjCzL7duF8yhBJIxA3GDjAGI8z1etZk8xkzP+sDsKnFPk3IcpKOkP6v1UvdLST7nv7/r2qTQXhcTY5gAk/wAj9eTVa3oCT9xieZE5/wCVWLekltsHdnGQeCePpNXaitE0pXYevdXt+DsRpfaE3EQAuNwBMEHygcEQTQfqqLsQ71cqBlZwDJAMiJHsTTtIbQmbaPuEeZyQJHI2kEMJmSTx86saewbl1URQGb+EEdhJO0kCYE9qikk7Rpxcgl0rUtaRbxCuzrJTMi3GLgPZiQCD2A5qqzM91zKpuMmSNoY5mQO7wO+DRDSdIFoi3cKm7cuQig7sYO44wBkzPrVPqtsaZ3VWLOrGCRED5FcmO6nkn0yJrJ+WV7ivCLf+1FtyihmyrIQY3kERGDtmOZJgn0oNeRCzBg8pIBURO3mQ0cSOOfarFjRqhW5e8qEhkBaMTycY4kf6YI+9rbjuFUQxJCpyDuMxJGPUGO54ojBXYpTy7LBtBSdl1YYA5O1o9DHlkZ8szxjNaH4e1CafSXrlxoN2RbI5YKpg8TG4nn0HYih9j4fe4u65CKrFSp2o7NG4W1liCxg5mO/YihOrvtctZdTEAJG0qOyhQB8uBzyazNZKrBSxewp0/rL3HRQJY3EAIEkSwB57QT8hNe89GKpbVFAAUQBxEV4V8E9PZb6u2NoLfUjaMfU16pp+swAP1781zzrjlUTKWUdmvvawQQD3+v67Vivj74rNrT3dh87AKCJwCYYzxPb61JqesQpM5AnI/X6MV5x8b9Y8WLIksvm5OQdu7vnsPxoyc2kLFJWFBr1bTMPF/eCyASASew/Pj6zioOidYfdavXLcDecCWPmItkniFBg/SaBdO6k7WdSZgi2YWMBQJgHmDHHtPJp9jVuty2BcY2mdCEa0gUBmBXgc55BOe5rcOKnvyXUrW/B9K11ca6a9c8wfXnX2yICmllZi4/8AwgGvRq8z+27VbLWlJIAL3AffyjAxA/5VD9Qm+N0U4/mR57c1I2tNtUEHIA+mcmPfFNs3UbhRIH6+Rqjd6mjHa5MGDE/Xn07UPNh1fykEEiZbMDv+OPXvXkQ43VN0dUmvBpbesEheGjH69Ko6sByWY4AwPf5entXJcVdxlSyDkZMDMjtPqM/WqulvjUGbYOOxOPn7GtcKpuX8mORukkDjpyueB+X4UV6T0hLygsCG9FElvoSPlnFXundIe8wG0lQckRx3iSFJ+ZA961+k6bb0iNcILFRkgScmNoHE5GcATJIFdU+WlrszxRcnbWgf8PfCFnRqb10jcM5khfSBkljMDkkmBzFCPiD44t3W2Swtg+wBYcFm7x2A8ojkmCH/ABB1s3BL4GYUGQoOD/vMcjd6TEAxWB6nf3cAAdh6Cjjhm8pGp8ij8MQl1DVuzstvzBhujExwcdz8qgt6m5aXayLsMErctqQ2J5id0ehn8IoSdC4AeCB2PH/Sr+n+IrqCLgFxffB/Hv8A8q6MFVLZiPJTssae8mc3Ek42HH1B7/jyfaiGk6qwYGVhcklWABkQMBokgAExzVO31LTXDnyHuCCv5rIP1q/pDbewVR2UGctBjvmDBEgZJxWZWuyixZo9F8Q2YJF5ZzAgoZJPdwBGefp6U3rXV2HmtEoxYqSAsGfOzAfNivHr6Vlm6Ncn7oYnMq8Yz/eG0HjE1s/hX4cW5ZtnUJ5lLEAtjZO4MdpIYt3+R9a5eTHjebZ0xeUXFL7kPwb08C4dZqGC2k8u9u7tCL8wJj5mOxoLpBbuX7jtecW/EJCsy7mZjuBkqY5yYk54ij/xbrLJvhDqUFtLLJdsqxPrx4c7WHeR2jGIwnX+oi8+4XC4jaG2FZAmDByTHJgegAAFU4r5Llvf9f5OedQ0HWtI139pN0tZtrlWiVfCooCnzSWOQBG3PY1SF+3Zk6cHcDI3+baIiEnOR/Fnn6kT0/qHhpcGxv3gCA52gEjedvc7cT2kxV+5pxbRmUDcFO2fU/8AKtuDT234FHkVaRdOjthAbw3kydhMTPLFpxEzUPRvh83GNwBtiHJORumBkDIPIGe1VdBabUu29vJie+BjbPBznFbfWde8gS2AiD+FYE+5ipzk4aW2aVT29IZ0+LYM4ZufYD7o/r9an/b+wxzQK7q/xNdb1NSxvbJS5N0g2+q3kKJg/wDOflifwrP3+npqFu3V8pztZnKwqGGcDEjb8/v5qxqep+BAVd9xhBHmlVMZhczxMfLE0N0/UxeIt3HuFWeSLcw3+GIkiIHmMCBxSWT3HotCupBTpPRt2lKBgPE3QxGQVxBPpgfIHvXdPv3A+nQnGxWwTA2uFH4R+NWemEC1cEiFczORDKvI5jB79qGWGU30Kuq+dQEWWJhwxHsskyT/AEre23kWUa+U+kW5ro+dK3J+dJ+ua9Y8ofXkX/8AooE2NHH/AJr/APAK9dmvMfty6W2otaVVZVIuOcznygdv51iclGNs1FWz5/uEjjP1qQu7FRBBJIBz9fYx/Wiln4cuONhIVpKrMwTMcx5R6T+Feq9T02nOlWy5AS3tVtvLQonIycSZGcHPNcc+eMWklZ0R4nJNnmmk6W7oXtXA4WS27ycdgxJDNxiRWi+EfhO5k3PKrHcw4IOIEg54n6/Wouj9FcsEYslgHehZl3OmQsoON0HJAxJHMkx1H4sFpwotglQQQoIXEYHePcmW5k8VDlyprv7bKQS7YWuas6dC9w20th2+7l3UDCqSQu8nzM+FUYz96sxrviVNQwYuhAnYithfXmCT6seZ7cVU1PWrl+5ve2t1DzbuKQABDeWcKBjndmcGKuWelabUWnuadVt3OQlwFNpUDaO4aeSVxkiOZxhUfiTv6exXb2mjO/Ed4EI6EwYU+k9s+tDdJopO5voK1nwvq9huWrqAW2PhlnwATOS8GFyYI4xxyLXXtDp1ZxbfYEeIjcpMwQpWWABnOcD61RcjgsK+5yz48viiZ29pQ6wZkcUJu2OQRWivaRk54PBBkH3BFRsuOM8cVWE6ItNOmZW5ohUHgshlSQfUYrS6npuPLz396p3unsO0/KuhclioT4f0+q1d3wrW1mCl2ZoEKsAsWwTEjGTWw+0jWPptJZ09veq3Zkj+4gA8Pd7kye5jPNM+Afhxrd3x7y+HuQC1uIEhj5niZGABmMMaC/EeufWam65DbFYraB3QFEKGAOBIUHA5JqDeXL9F/Z0Xjx2+2ZbSah7ZlNykiJB7cxxxTTu4jH1rQL0wBTgkxUFnpZJ82BVvUj2c9sEpvTIYrI7YrlDNglj7Sf5UVvdObdABI7fKrOn0QTkS/wAjik+RUOmW9B+7theCOYqQ6w1Xz6H8DTTPofwrnxt2xuRYW971JZ1IUySABGTMAk44qtAVSxyQJCebOY5Awfbmhuo1jOxGx/CKzsKtAbHMcme/oYrSg5aQRVO2a/U2UOnuXA7+KApYgbQCcDODt95980H6fcNoB0RXK9g0AYMkgCY4/DnFQ2up3WtbAHZixcyIAAnHac5j1/M90Yi2h3QD8uIzmOeSJAB/DEsXCLT2d3G1KSp19S10PUeIjlk2hnUMFJKEBYwdozAqhpkW21m3bdoN8iD/AHAyEY7cwfmaO9RtAWdKLbhYJZlLcyCY92kzGBExgRWQ1Ltc1dpgWIFy2ckjaA/ecN5frRxxuWuvxDlLFXez6ffk0lczCTmkn9TXqnmDyn6/XFNg/r9ZqY0w0wIy2Yn8/wClMa+AQCwBPALZPy9aGa7/AO/03/pX/wCdqhGr6ct5NfdZVNxXZbbkZTwrasm08iHJbHrSA1N2+FjcwE4EmJPoB3NK7QM4+v8AWss/hPqA2rRWW/Ytraa4AUBIJe3nCsxIPv8AStO+nBUqQCpEFSJEehB5pgMW+DwwPyM/lSG5BgkAngE8/Kg/Q9Cn7TqbiIqKpWwu1QJ2DfcOB3Ztv/66p/EiWf2lRfTep0zgL4Zc7t6xAAJB96ANLu7TkcieK7xwIllE5Etz8qzfRLTh7wuf2g0enDzk7tt2frNUenNpwdL+0KrL+wW4DWy+Z9AD2pAbcPznjnPHzNIdUBy6/wCYfymsjrbxS/rh/BdtMv8A70sKyiPdS/8Akq1f6ZabUaQtatsXtOWlQdxVLYUkkZjt6UwNL+0iY3CfTdn/AFpF1AJIDAkcgHI+YrMdHNk3b4CoNSb9/Y5tmRzHniBie9TfClixsUC2qam0u26CIuAmN5J5ZWIndkHFAGhe9HJAniTz8qR70csB8zH/AFoH1fRW7us06XEV1Nq9KsJHNv1oNZuWh+zLfAa3auau0Nyl8W32JiCTAAE+1AG38TEzjmZxHrSG/HccTz29Z9KH6/b+x3NgATwG2gDbC7DtEdhHas0Lfi6HU3z/APjmzb9ktrDGOxa5P0VaANwl2RIII9QcUxNSGBIYEDmGn8+1Yp3QW9U+mU27Ny3Zt7lUoDcdzbdlkDIVlBYentV/X6O3p75W0iot3SXgyqIBNrZsJHcgOwn3pAaYvxkZ4z+pqG5eAXcWAX1Jx+PFZzoV0n9jQ5a01xPp4Qa3/wDzZaqdMFtk0i3tnhW9PdvNvjaCrKoZpxCgt+NAzWPdAG4sAPUmBn3OKQ3QAJYCeM8/61mtRa06fsziLuiTxRP9oiOxGxjzCL51B4WRxUvWbemt3NNvVPACXiBt3rBCkQADjOIoEaJ7m37xA+ZikF0SBuEngT+prJLbtomhGoUFNl3DLvwYNsQAZhYH0pnXRYN26pQMW0lsadVtktum5t2ACUI8pnER7UAbF7oWNzASYEmJPoJqQTWWvWLL3dQdYUhEtWd1wgBSyb2IJwGYsM8+UVp9NGxdp3LtENMyIwZ7yO9MB4SpQnzpoFSD6UAStTTTmplAAPrF029VYubLjotu6p8O2zwWNuMKMTB/ChuquXEGqtLausdUS9khDA8W2qMHP8BVgWO7sa1ppDQAA6veVbJ0xsXbu60FXbbJRjG0AvwhBAMmIwaJ2N1nTrum49u2JgEliq5iOSSPzq5TWntj6T/pQAO+HtEbWmtq/wB8jfc/33Jd/wD5E/hUdy037ar7TtGnZd0YnxEIE+sSYojbtETLFpOJAEewgDHzk55p4FAGc6heazqL7eFdcXrCKhtoX86eIChj7s7gZOPeodEraW5Y327rBdGlom3bZxuDZHlHtWoiloAy/WOmvct60qjbt6vbwZaLKqwX1lS6Y7mr7advH0h2mFtXAxgwCVQAH0OD+FGaaXyBmSCfwj/WgAJ0bVFHu22t3gWv3WDeG2yCSwO+NomPzFR2737RqrNxLV234QfxGuWymGWBaz9/zQ2JA2e9HblwAE+gk4pxoAB9XulNTYueHddVt3VPhoWyxt7RjAmDkmqGmsvYOmuPbuEltTcuC2huFTeYOFO35x9DWopDcyBHv7UAVuoMX01yA0vaaFKkGWUwNvIbtHrWdvaO4mn1FoW3Iu6YXFAUmLmwJct8YJhWA7ktWrtPIB9acTx/pQBnNR0654epsIpIIF+ziF3bg7W54B8RZ+Vz2pbztqbjXBauotvTXUAuIVJe7tlQDk7QkTx5sTWiuPAJPYT70sUAZzT9PddTpXCnYbUXMHyslvaCfQkNH/sFVtBaewukuvbuELauWriqhZl3Mrqdg80SscdxWsikoAAdN1J09keJaunxbl54W2XKh3LqrKMglT6Rgg1T0Vh9P+ys1q7tH7QdiIXKC4wa2hCzELj0x7VqxXTQBldLaex+ys9q5AOoJVELlBcbcikLMQDH0qTqOkuXL1y9bRtyWbNy1uUiWVrpa3nglG2kcjfWmNJNAGb1d9rdy+3g3XXUWka3ttk+cKUKMP4DG3LQOaPdM0xt2baHlLaqfooB/lU00oNAD1qQfWoxUgoAlNNinmkoAYRSRT6QimAwikinxSGgBlJTjSUAQaoeU8/QHPsYzmqhVvMRMzxB7yozOYB7elETSUgB5ttJHm5PY8Q23M5xHHtUt8E7cGYPAPMrz6d+at0k0ADntHbBDfd9zmD+vwpHmT973wT3eDj6ce1EqaloCSBz/wBf186AKyqYeJmMHIznH09R7V2nt+aYMQYmeJHr9atxXUADgh2RDTn19Dt/P880txGExM+b19Xj+n5UQris/KgAe6yDAYjzCIOMfz7R7ikuK2Y3RDbcHjzfh259ooiiACBS0AU7Qi5GeG9ePLHzq0RSC0AZjJpaAGxXUsUhpgcTTZriabQA4mnA0yKctAEimpQahWpQPakA83c06a6upAJNdNdXUwOmkrq6kAhWmmurqYCGkFLXUDEriKWuoENIpQK6upAdXV1dTGdFLNdXUCOmumurqBiTSE0tdQA0mkNdXUrEMNJFdXUwHUorq6gY9TUwNdXUrE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611560" y="1340768"/>
            <a:ext cx="6984776" cy="4081117"/>
          </a:xfrm>
          <a:prstGeom prst="rect">
            <a:avLst/>
          </a:prstGeom>
        </p:spPr>
        <p:txBody>
          <a:bodyPr wrap="square">
            <a:spAutoFit/>
          </a:bodyPr>
          <a:lstStyle/>
          <a:p>
            <a:pPr marL="342900" indent="-342900" algn="just">
              <a:spcBef>
                <a:spcPct val="20000"/>
              </a:spcBef>
              <a:buClr>
                <a:srgbClr val="27781A"/>
              </a:buClr>
              <a:buFont typeface="Wingdings" pitchFamily="2" charset="2"/>
              <a:buChar char="§"/>
            </a:pPr>
            <a:r>
              <a:rPr lang="it-IT" dirty="0" smtClean="0"/>
              <a:t>Eulero, </a:t>
            </a:r>
            <a:r>
              <a:rPr lang="it-IT" i="1" dirty="0" err="1" smtClean="0"/>
              <a:t>Solutio</a:t>
            </a:r>
            <a:r>
              <a:rPr lang="it-IT" i="1" dirty="0" smtClean="0"/>
              <a:t> </a:t>
            </a:r>
            <a:r>
              <a:rPr lang="it-IT" i="1" dirty="0" err="1"/>
              <a:t>Problematis</a:t>
            </a:r>
            <a:r>
              <a:rPr lang="it-IT" i="1" dirty="0"/>
              <a:t> ad </a:t>
            </a:r>
            <a:r>
              <a:rPr lang="it-IT" i="1" dirty="0" err="1"/>
              <a:t>Geometriam</a:t>
            </a:r>
            <a:r>
              <a:rPr lang="it-IT" i="1" dirty="0"/>
              <a:t> </a:t>
            </a:r>
            <a:r>
              <a:rPr lang="it-IT" i="1" dirty="0" err="1"/>
              <a:t>Situs</a:t>
            </a:r>
            <a:r>
              <a:rPr lang="it-IT" i="1" dirty="0"/>
              <a:t> </a:t>
            </a:r>
            <a:r>
              <a:rPr lang="it-IT" i="1" dirty="0" err="1"/>
              <a:t>Pertinentis</a:t>
            </a:r>
            <a:r>
              <a:rPr lang="it-IT" dirty="0"/>
              <a:t>, pubblicato per la prima volta nel 1741 nei </a:t>
            </a:r>
            <a:r>
              <a:rPr lang="it-IT" i="1" dirty="0" err="1"/>
              <a:t>Commentarii</a:t>
            </a:r>
            <a:r>
              <a:rPr lang="it-IT" i="1" dirty="0"/>
              <a:t> </a:t>
            </a:r>
            <a:r>
              <a:rPr lang="it-IT" i="1" dirty="0" err="1"/>
              <a:t>academiae</a:t>
            </a:r>
            <a:r>
              <a:rPr lang="it-IT" i="1" dirty="0"/>
              <a:t> </a:t>
            </a:r>
            <a:r>
              <a:rPr lang="it-IT" i="1" dirty="0" err="1"/>
              <a:t>scientiarum</a:t>
            </a:r>
            <a:r>
              <a:rPr lang="it-IT" i="1" dirty="0"/>
              <a:t> </a:t>
            </a:r>
            <a:r>
              <a:rPr lang="it-IT" i="1" dirty="0" err="1"/>
              <a:t>Petropolitanae</a:t>
            </a:r>
            <a:r>
              <a:rPr lang="it-IT" dirty="0"/>
              <a:t> 8, </a:t>
            </a:r>
            <a:r>
              <a:rPr lang="it-IT" dirty="0" err="1"/>
              <a:t>pagg</a:t>
            </a:r>
            <a:r>
              <a:rPr lang="it-IT" dirty="0"/>
              <a:t>. 128-140</a:t>
            </a:r>
            <a:r>
              <a:rPr lang="it-IT" dirty="0" smtClean="0"/>
              <a:t>.</a:t>
            </a:r>
          </a:p>
          <a:p>
            <a:pPr marL="342900" indent="-342900" algn="just">
              <a:spcBef>
                <a:spcPct val="20000"/>
              </a:spcBef>
              <a:buClr>
                <a:srgbClr val="27781A"/>
              </a:buClr>
              <a:buFont typeface="Wingdings" pitchFamily="2" charset="2"/>
              <a:buChar char="§"/>
            </a:pPr>
            <a:r>
              <a:rPr lang="it-IT" dirty="0"/>
              <a:t>Giorgio Mainini, </a:t>
            </a:r>
            <a:r>
              <a:rPr lang="it-IT" i="1" dirty="0"/>
              <a:t>Il problema dei ponti di </a:t>
            </a:r>
            <a:r>
              <a:rPr lang="it-IT" i="1" dirty="0" err="1"/>
              <a:t>Königsberg</a:t>
            </a:r>
            <a:r>
              <a:rPr lang="it-IT" i="1" dirty="0"/>
              <a:t>: soluzione di </a:t>
            </a:r>
            <a:r>
              <a:rPr lang="it-IT" i="1" dirty="0" err="1"/>
              <a:t>Euler</a:t>
            </a:r>
            <a:endParaRPr lang="it-IT" i="1" dirty="0"/>
          </a:p>
          <a:p>
            <a:pPr marL="342900" indent="-342900" algn="just">
              <a:spcBef>
                <a:spcPct val="20000"/>
              </a:spcBef>
              <a:buClr>
                <a:srgbClr val="27781A"/>
              </a:buClr>
              <a:buFont typeface="Wingdings" pitchFamily="2" charset="2"/>
              <a:buChar char="§"/>
            </a:pPr>
            <a:r>
              <a:rPr lang="it-IT" dirty="0"/>
              <a:t>Beniamino </a:t>
            </a:r>
            <a:r>
              <a:rPr lang="it-IT" dirty="0" err="1"/>
              <a:t>Abis</a:t>
            </a:r>
            <a:r>
              <a:rPr lang="it-IT" dirty="0"/>
              <a:t>, </a:t>
            </a:r>
            <a:r>
              <a:rPr lang="it-IT" i="1" dirty="0"/>
              <a:t>I Sette Ponti di </a:t>
            </a:r>
            <a:r>
              <a:rPr lang="it-IT" i="1" dirty="0" err="1"/>
              <a:t>Königsberg</a:t>
            </a:r>
            <a:endParaRPr lang="it-IT" i="1" dirty="0"/>
          </a:p>
          <a:p>
            <a:pPr marL="342900" indent="-342900" algn="just">
              <a:spcBef>
                <a:spcPct val="20000"/>
              </a:spcBef>
              <a:buClr>
                <a:srgbClr val="27781A"/>
              </a:buClr>
              <a:buFont typeface="Wingdings" pitchFamily="2" charset="2"/>
              <a:buChar char="§"/>
            </a:pPr>
            <a:r>
              <a:rPr lang="it-IT" dirty="0"/>
              <a:t>Domenico Lenzi, </a:t>
            </a:r>
            <a:r>
              <a:rPr lang="it-IT" dirty="0" smtClean="0"/>
              <a:t> </a:t>
            </a:r>
            <a:r>
              <a:rPr lang="it-IT" i="1" dirty="0" smtClean="0"/>
              <a:t>Leonardo </a:t>
            </a:r>
            <a:r>
              <a:rPr lang="it-IT" i="1" dirty="0"/>
              <a:t>Eulero e i ponti di </a:t>
            </a:r>
            <a:r>
              <a:rPr lang="it-IT" i="1" dirty="0" err="1" smtClean="0"/>
              <a:t>Königsberg</a:t>
            </a:r>
            <a:r>
              <a:rPr lang="it-IT" i="1" dirty="0" smtClean="0"/>
              <a:t> -La </a:t>
            </a:r>
            <a:r>
              <a:rPr lang="it-IT" i="1" dirty="0"/>
              <a:t>nascita della teoria dei grafi</a:t>
            </a:r>
          </a:p>
          <a:p>
            <a:pPr marL="342900" indent="-342900" algn="just">
              <a:spcBef>
                <a:spcPct val="20000"/>
              </a:spcBef>
              <a:buClr>
                <a:srgbClr val="27781A"/>
              </a:buClr>
              <a:buFont typeface="Wingdings" pitchFamily="2" charset="2"/>
              <a:buChar char="§"/>
            </a:pPr>
            <a:r>
              <a:rPr lang="it-IT" dirty="0" err="1" smtClean="0"/>
              <a:t>Desmatron</a:t>
            </a:r>
            <a:r>
              <a:rPr lang="it-IT" dirty="0" smtClean="0"/>
              <a:t>, </a:t>
            </a:r>
            <a:r>
              <a:rPr lang="it-IT" i="1" dirty="0" smtClean="0"/>
              <a:t>Teoria dei grafi</a:t>
            </a:r>
          </a:p>
          <a:p>
            <a:pPr marL="342900" indent="-342900" algn="just">
              <a:spcBef>
                <a:spcPct val="20000"/>
              </a:spcBef>
              <a:buClr>
                <a:srgbClr val="27781A"/>
              </a:buClr>
              <a:buFont typeface="Wingdings" pitchFamily="2" charset="2"/>
              <a:buChar char="§"/>
            </a:pPr>
            <a:r>
              <a:rPr lang="it-IT" dirty="0" smtClean="0"/>
              <a:t>Sito del </a:t>
            </a:r>
            <a:r>
              <a:rPr lang="it-IT" dirty="0" err="1" smtClean="0"/>
              <a:t>Cfr</a:t>
            </a:r>
            <a:r>
              <a:rPr lang="it-IT" dirty="0" smtClean="0"/>
              <a:t> di Tor Vergata, Progetto Lauree scientifiche - </a:t>
            </a:r>
            <a:r>
              <a:rPr lang="it-IT" i="1" dirty="0" smtClean="0"/>
              <a:t>Modulo Grafi e reti</a:t>
            </a:r>
          </a:p>
          <a:p>
            <a:pPr marL="342900" indent="-342900" algn="just">
              <a:spcBef>
                <a:spcPct val="20000"/>
              </a:spcBef>
              <a:buClr>
                <a:srgbClr val="27781A"/>
              </a:buClr>
              <a:buFont typeface="Wingdings" pitchFamily="2" charset="2"/>
              <a:buChar char="§"/>
            </a:pPr>
            <a:r>
              <a:rPr lang="it-IT" dirty="0" smtClean="0">
                <a:hlinkClick r:id="rId3"/>
              </a:rPr>
              <a:t>www.fotomat.es</a:t>
            </a:r>
            <a:r>
              <a:rPr lang="it-IT" dirty="0" smtClean="0"/>
              <a:t> , </a:t>
            </a:r>
            <a:r>
              <a:rPr lang="it-IT" dirty="0" err="1" smtClean="0"/>
              <a:t>porque</a:t>
            </a:r>
            <a:r>
              <a:rPr lang="it-IT" dirty="0" smtClean="0"/>
              <a:t> la </a:t>
            </a:r>
            <a:r>
              <a:rPr lang="it-IT" dirty="0" err="1" smtClean="0"/>
              <a:t>vida</a:t>
            </a:r>
            <a:r>
              <a:rPr lang="it-IT" dirty="0" smtClean="0"/>
              <a:t> esta </a:t>
            </a:r>
            <a:r>
              <a:rPr lang="it-IT" dirty="0" err="1" smtClean="0"/>
              <a:t>llena</a:t>
            </a:r>
            <a:r>
              <a:rPr lang="it-IT" dirty="0" smtClean="0"/>
              <a:t> de </a:t>
            </a:r>
            <a:r>
              <a:rPr lang="it-IT" dirty="0" err="1" smtClean="0"/>
              <a:t>mates</a:t>
            </a:r>
            <a:endParaRPr lang="it-IT" dirty="0" smtClean="0"/>
          </a:p>
          <a:p>
            <a:pPr marL="342900" indent="-342900" algn="just">
              <a:spcBef>
                <a:spcPct val="20000"/>
              </a:spcBef>
              <a:buClr>
                <a:srgbClr val="27781A"/>
              </a:buClr>
              <a:buFont typeface="Wingdings" pitchFamily="2" charset="2"/>
              <a:buChar char="§"/>
            </a:pPr>
            <a:r>
              <a:rPr lang="it-IT" dirty="0" smtClean="0"/>
              <a:t>…</a:t>
            </a:r>
            <a:endParaRPr lang="it-IT" dirty="0"/>
          </a:p>
        </p:txBody>
      </p:sp>
    </p:spTree>
    <p:extLst>
      <p:ext uri="{BB962C8B-B14F-4D97-AF65-F5344CB8AC3E}">
        <p14:creationId xmlns:p14="http://schemas.microsoft.com/office/powerpoint/2010/main" val="3579279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I 7 ponti di </a:t>
            </a:r>
            <a:r>
              <a:rPr lang="it-IT" dirty="0" err="1" smtClean="0">
                <a:solidFill>
                  <a:srgbClr val="008000"/>
                </a:solidFill>
              </a:rPr>
              <a:t>Königsberg</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a:t>
            </a:fld>
            <a:endParaRPr lang="it-IT"/>
          </a:p>
        </p:txBody>
      </p:sp>
      <p:pic>
        <p:nvPicPr>
          <p:cNvPr id="7" name="Picture 4" descr="http://www.ual.es/personal/jlrodri/Topgen2/Konigsber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75803"/>
            <a:ext cx="6768752" cy="5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34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Il problema dei 7 ponti di </a:t>
            </a:r>
            <a:r>
              <a:rPr lang="it-IT" sz="3600" dirty="0" err="1">
                <a:solidFill>
                  <a:srgbClr val="008000"/>
                </a:solidFill>
              </a:rPr>
              <a:t>Königsberg</a:t>
            </a:r>
            <a:r>
              <a:rPr lang="it-IT" sz="3600" dirty="0" smtClean="0">
                <a:solidFill>
                  <a:srgbClr val="008000"/>
                </a:solidFill>
              </a:rPr>
              <a:t> </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5</a:t>
            </a:fld>
            <a:endParaRPr lang="it-IT"/>
          </a:p>
        </p:txBody>
      </p:sp>
      <p:sp>
        <p:nvSpPr>
          <p:cNvPr id="12" name="Segnaposto contenuto 2"/>
          <p:cNvSpPr>
            <a:spLocks noGrp="1"/>
          </p:cNvSpPr>
          <p:nvPr>
            <p:ph idx="1"/>
          </p:nvPr>
        </p:nvSpPr>
        <p:spPr>
          <a:xfrm>
            <a:off x="611560" y="1484784"/>
            <a:ext cx="7128792" cy="4608512"/>
          </a:xfrm>
        </p:spPr>
        <p:txBody>
          <a:bodyPr>
            <a:normAutofit fontScale="62500" lnSpcReduction="20000"/>
          </a:bodyPr>
          <a:lstStyle/>
          <a:p>
            <a:pPr algn="just">
              <a:buClr>
                <a:srgbClr val="27781A"/>
              </a:buClr>
              <a:buFont typeface="Wingdings" pitchFamily="2" charset="2"/>
              <a:buChar char="§"/>
            </a:pPr>
            <a:r>
              <a:rPr lang="it-IT" sz="3400" dirty="0" smtClean="0"/>
              <a:t>L’enunciato del problema è il seguente: è possibile per un abitante di </a:t>
            </a:r>
            <a:r>
              <a:rPr lang="it-IT" sz="3400" dirty="0" err="1" smtClean="0"/>
              <a:t>Königsberg</a:t>
            </a:r>
            <a:r>
              <a:rPr lang="it-IT" sz="3400" dirty="0" smtClean="0"/>
              <a:t> uscire di casa, visitare tutti i quartieri della città e tornare a casa, avendo attraversato una sola volta ognuno dei 7 ponti?</a:t>
            </a:r>
          </a:p>
          <a:p>
            <a:pPr algn="just">
              <a:buClr>
                <a:srgbClr val="27781A"/>
              </a:buClr>
              <a:buFont typeface="Wingdings" pitchFamily="2" charset="2"/>
              <a:buChar char="§"/>
            </a:pPr>
            <a:endParaRPr lang="it-IT" sz="3400" dirty="0" smtClean="0"/>
          </a:p>
          <a:p>
            <a:pPr algn="just">
              <a:buClr>
                <a:srgbClr val="27781A"/>
              </a:buClr>
              <a:buFont typeface="Wingdings" pitchFamily="2" charset="2"/>
              <a:buChar char="§"/>
            </a:pPr>
            <a:r>
              <a:rPr lang="it-IT" sz="3400" dirty="0" smtClean="0"/>
              <a:t>Si tratta di un problema nato come un gioco, una sorta di sfida che gli abitanti </a:t>
            </a:r>
            <a:r>
              <a:rPr lang="it-IT" sz="3400" dirty="0"/>
              <a:t>di </a:t>
            </a:r>
            <a:r>
              <a:rPr lang="it-IT" sz="3400" dirty="0" err="1"/>
              <a:t>Königsberg</a:t>
            </a:r>
            <a:r>
              <a:rPr lang="it-IT" sz="3400" dirty="0"/>
              <a:t> </a:t>
            </a:r>
            <a:r>
              <a:rPr lang="it-IT" sz="3400" dirty="0" smtClean="0"/>
              <a:t>sembra ponessero agli stranieri di passaggio…</a:t>
            </a:r>
          </a:p>
          <a:p>
            <a:pPr marL="0" indent="0" algn="just">
              <a:buClr>
                <a:srgbClr val="27781A"/>
              </a:buClr>
              <a:buNone/>
            </a:pPr>
            <a:endParaRPr lang="it-IT" sz="3400" dirty="0" smtClean="0"/>
          </a:p>
          <a:p>
            <a:pPr algn="just">
              <a:buClr>
                <a:srgbClr val="27781A"/>
              </a:buClr>
              <a:buFont typeface="Wingdings" pitchFamily="2" charset="2"/>
              <a:buChar char="§"/>
            </a:pPr>
            <a:r>
              <a:rPr lang="it-IT" sz="3400" dirty="0" smtClean="0"/>
              <a:t>Un modo empirico di affrontare questo problema potrebbe essere quello di provare delle passeggiate. Qualche abitante di </a:t>
            </a:r>
            <a:r>
              <a:rPr lang="it-IT" sz="3400" dirty="0" err="1"/>
              <a:t>Königsberg</a:t>
            </a:r>
            <a:r>
              <a:rPr lang="it-IT" sz="3400" dirty="0"/>
              <a:t> </a:t>
            </a:r>
            <a:r>
              <a:rPr lang="it-IT" sz="3400" dirty="0" smtClean="0"/>
              <a:t>avrà quasi  certamente fatto qualche tentativo, ma senza riuscire ad attraversare ciascun ponte una sola volta soltanto…</a:t>
            </a:r>
            <a:endParaRPr lang="it-IT" sz="3400" dirty="0"/>
          </a:p>
        </p:txBody>
      </p:sp>
    </p:spTree>
    <p:extLst>
      <p:ext uri="{BB962C8B-B14F-4D97-AF65-F5344CB8AC3E}">
        <p14:creationId xmlns:p14="http://schemas.microsoft.com/office/powerpoint/2010/main" val="1177892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Kaliningrad </a:t>
            </a:r>
            <a:r>
              <a:rPr lang="it-IT" sz="3600" dirty="0" smtClean="0">
                <a:solidFill>
                  <a:srgbClr val="008000"/>
                </a:solidFill>
              </a:rPr>
              <a:t>(</a:t>
            </a:r>
            <a:r>
              <a:rPr lang="it-IT" sz="3600" dirty="0" err="1" smtClean="0">
                <a:solidFill>
                  <a:srgbClr val="008000"/>
                </a:solidFill>
              </a:rPr>
              <a:t>GMaps</a:t>
            </a:r>
            <a:r>
              <a:rPr lang="it-IT" sz="3600" dirty="0" smtClean="0">
                <a:solidFill>
                  <a:srgbClr val="008000"/>
                </a:solidFill>
              </a:rPr>
              <a:t> 2013)</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6</a:t>
            </a:fld>
            <a:endParaRPr lang="it-IT"/>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1" t="1514" r="999" b="1603"/>
          <a:stretch/>
        </p:blipFill>
        <p:spPr bwMode="auto">
          <a:xfrm>
            <a:off x="683568" y="1261476"/>
            <a:ext cx="7056784" cy="504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85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Kaliningrad </a:t>
            </a:r>
            <a:r>
              <a:rPr lang="it-IT" sz="3600" dirty="0" smtClean="0">
                <a:solidFill>
                  <a:srgbClr val="008000"/>
                </a:solidFill>
              </a:rPr>
              <a:t>(</a:t>
            </a:r>
            <a:r>
              <a:rPr lang="it-IT" sz="3600" dirty="0" err="1" smtClean="0">
                <a:solidFill>
                  <a:srgbClr val="008000"/>
                </a:solidFill>
              </a:rPr>
              <a:t>GMaps</a:t>
            </a:r>
            <a:r>
              <a:rPr lang="it-IT" sz="3600" dirty="0" smtClean="0">
                <a:solidFill>
                  <a:srgbClr val="008000"/>
                </a:solidFill>
              </a:rPr>
              <a:t>) / zoom in</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7</a:t>
            </a:fld>
            <a:endParaRPr lang="it-IT"/>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14" t="14944" r="16067" b="4446"/>
          <a:stretch/>
        </p:blipFill>
        <p:spPr bwMode="auto">
          <a:xfrm>
            <a:off x="611560" y="1268760"/>
            <a:ext cx="7128792" cy="486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39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a:solidFill>
                  <a:srgbClr val="008000"/>
                </a:solidFill>
              </a:rPr>
              <a:t>Kaliningrad </a:t>
            </a:r>
            <a:r>
              <a:rPr lang="it-IT" sz="3600" dirty="0">
                <a:solidFill>
                  <a:srgbClr val="008000"/>
                </a:solidFill>
              </a:rPr>
              <a:t>(</a:t>
            </a:r>
            <a:r>
              <a:rPr lang="it-IT" sz="3600" dirty="0" err="1" smtClean="0">
                <a:solidFill>
                  <a:srgbClr val="008000"/>
                </a:solidFill>
              </a:rPr>
              <a:t>GMaps</a:t>
            </a:r>
            <a:r>
              <a:rPr lang="it-IT" sz="3600" dirty="0" smtClean="0">
                <a:solidFill>
                  <a:srgbClr val="008000"/>
                </a:solidFill>
              </a:rPr>
              <a:t>) </a:t>
            </a:r>
            <a:r>
              <a:rPr lang="it-IT" sz="3600" dirty="0">
                <a:solidFill>
                  <a:srgbClr val="008000"/>
                </a:solidFill>
              </a:rPr>
              <a:t>/ zoom in</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8</a:t>
            </a:fld>
            <a:endParaRPr lang="it-IT" dirty="0"/>
          </a:p>
        </p:txBody>
      </p:sp>
      <p:pic>
        <p:nvPicPr>
          <p:cNvPr id="133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757" t="1260" r="8058" b="7675"/>
          <a:stretch/>
        </p:blipFill>
        <p:spPr bwMode="auto">
          <a:xfrm>
            <a:off x="686731" y="1268760"/>
            <a:ext cx="705362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994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Trovato!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20/11/2013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9</a:t>
            </a:fld>
            <a:endParaRPr lang="it-IT"/>
          </a:p>
        </p:txBody>
      </p:sp>
      <p:pic>
        <p:nvPicPr>
          <p:cNvPr id="133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757" t="1260" r="8058" b="7675"/>
          <a:stretch/>
        </p:blipFill>
        <p:spPr bwMode="auto">
          <a:xfrm>
            <a:off x="686731" y="1268760"/>
            <a:ext cx="705362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e 6"/>
          <p:cNvSpPr/>
          <p:nvPr/>
        </p:nvSpPr>
        <p:spPr>
          <a:xfrm>
            <a:off x="2267744" y="3717032"/>
            <a:ext cx="3240360" cy="237626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68262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3071</TotalTime>
  <Words>4899</Words>
  <Application>Microsoft Office PowerPoint</Application>
  <PresentationFormat>Presentazione su schermo (4:3)</PresentationFormat>
  <Paragraphs>390</Paragraphs>
  <Slides>33</Slides>
  <Notes>32</Notes>
  <HiddenSlides>0</HiddenSlides>
  <MMClips>0</MMClips>
  <ScaleCrop>false</ScaleCrop>
  <HeadingPairs>
    <vt:vector size="4" baseType="variant">
      <vt:variant>
        <vt:lpstr>Tema</vt:lpstr>
      </vt:variant>
      <vt:variant>
        <vt:i4>2</vt:i4>
      </vt:variant>
      <vt:variant>
        <vt:lpstr>Titoli diapositive</vt:lpstr>
      </vt:variant>
      <vt:variant>
        <vt:i4>33</vt:i4>
      </vt:variant>
    </vt:vector>
  </HeadingPairs>
  <TitlesOfParts>
    <vt:vector size="35" baseType="lpstr">
      <vt:lpstr>Tema di Office</vt:lpstr>
      <vt:lpstr>Personalizza struttura</vt:lpstr>
      <vt:lpstr>Dai Ponti di Königsberg al  Grafo di Progetto</vt:lpstr>
      <vt:lpstr>Premessa</vt:lpstr>
      <vt:lpstr>Königsberg (sec. XVIII)</vt:lpstr>
      <vt:lpstr>I 7 ponti di Königsberg</vt:lpstr>
      <vt:lpstr>Il problema dei 7 ponti di Königsberg </vt:lpstr>
      <vt:lpstr>Kaliningrad (GMaps 2013)</vt:lpstr>
      <vt:lpstr>Kaliningrad (GMaps) / zoom in</vt:lpstr>
      <vt:lpstr>Kaliningrad (GMaps) / zoom in</vt:lpstr>
      <vt:lpstr>Trovato!</vt:lpstr>
      <vt:lpstr>Kaliningrad (GMaps, Street View)</vt:lpstr>
      <vt:lpstr>Kaliningrad (GMaps, Street View)</vt:lpstr>
      <vt:lpstr>Processi di pensiero e topologia </vt:lpstr>
      <vt:lpstr>Lo schema di Eulero</vt:lpstr>
      <vt:lpstr>L’analisi del problema</vt:lpstr>
      <vt:lpstr>Il procedimento di Eulero 1/4</vt:lpstr>
      <vt:lpstr>Il procedimento di Eulero 2/4</vt:lpstr>
      <vt:lpstr>Il procedimento di Eulero 3/4</vt:lpstr>
      <vt:lpstr>Il procedimento di Eulero 4/4</vt:lpstr>
      <vt:lpstr>Dal procedimento di Eulero alla  Teoria dei Grafi</vt:lpstr>
      <vt:lpstr>Uno schema essenziale</vt:lpstr>
      <vt:lpstr>Cos’è un grafo</vt:lpstr>
      <vt:lpstr>Significati di un grafo</vt:lpstr>
      <vt:lpstr>Rappresentazione di un grafo</vt:lpstr>
      <vt:lpstr>Grafi connessi</vt:lpstr>
      <vt:lpstr>Grafi non connessi</vt:lpstr>
      <vt:lpstr>Percorsi (Path)</vt:lpstr>
      <vt:lpstr>Cicli</vt:lpstr>
      <vt:lpstr>Tributo ad Eulero nelle definizioni della Teoria dei grafi</vt:lpstr>
      <vt:lpstr>Ordine dei nodi</vt:lpstr>
      <vt:lpstr>Scrive Eulero…</vt:lpstr>
      <vt:lpstr>Una facile regola</vt:lpstr>
      <vt:lpstr>Fine prima parte</vt:lpstr>
      <vt:lpstr>Riferimenti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all’ellisse</dc:title>
  <dc:creator>User</dc:creator>
  <cp:lastModifiedBy>realtech</cp:lastModifiedBy>
  <cp:revision>501</cp:revision>
  <dcterms:created xsi:type="dcterms:W3CDTF">2013-06-21T13:45:01Z</dcterms:created>
  <dcterms:modified xsi:type="dcterms:W3CDTF">2013-11-21T11:23:13Z</dcterms:modified>
</cp:coreProperties>
</file>